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slides/slide2.xml" ContentType="application/vnd.openxmlformats-officedocument.presentationml.slide+xml"/>
  <Override PartName="/ppt/presentation.xml" ContentType="application/vnd.openxmlformats-officedocument.presentationml.presentation.main+xml"/>
  <Override PartName="/ppt/slides/slide5.xml" ContentType="application/vnd.openxmlformats-officedocument.presentationml.slide+xml"/>
  <Override PartName="/ppt/slideMasters/slideMaster1.xml" ContentType="application/vnd.openxmlformats-officedocument.presentationml.slideMaster+xml"/>
  <Override PartName="/ppt/slides/slide1.xml" ContentType="application/vnd.openxmlformats-officedocument.presentationml.slide+xml"/>
  <Override PartName="/docProps/core.xml" ContentType="application/vnd.openxmlformats-package.core-properties+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notesSlides/notesSlide2.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64" r:id="rId3"/>
    <p:sldId id="257" r:id="rId4"/>
    <p:sldId id="258" r:id="rId5"/>
    <p:sldId id="270" r:id="rId6"/>
    <p:sldId id="259" r:id="rId7"/>
    <p:sldId id="260" r:id="rId8"/>
    <p:sldId id="268" r:id="rId9"/>
    <p:sldId id="261" r:id="rId10"/>
    <p:sldId id="262" r:id="rId11"/>
    <p:sldId id="263" r:id="rId12"/>
  </p:sldIdLst>
  <p:sldSz cx="14630400" cy="8229600" type="custom"/>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tableStyles" Target="tableStyle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otes Placeholder 1"/>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noEditPoints="1"/>
          </p:cNvSpPr>
          <p:nvPr>
            <p:ph type="body" idx="3"/>
          </p:nvPr>
        </p:nvSpPr>
        <p:spPr>
          <a:prstGeom prst="rect">
            <a:avLst/>
          </a:pr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prstGeom prst="rect">
            <a:avLst/>
          </a:prstGeom>
        </p:spPr>
        <p:txBody>
          <a:bodyPr/>
          <a:lstStyle/>
          <a:p/>
        </p:txBody>
      </p:sp>
      <p:sp>
        <p:nvSpPr>
          <p:cNvPr id="3" name="Notes Placeholder 2"/>
          <p:cNvSpPr>
            <a:spLocks noGrp="1" noEditPoints="1"/>
          </p:cNvSpPr>
          <p:nvPr>
            <p:ph type="body" idx="1"/>
          </p:nvPr>
        </p:nvSpPr>
        <p:spPr>
          <a:prstGeom prst="rect">
            <a:avLst/>
          </a:prstGeom>
        </p:spPr>
        <p:txBody>
          <a:bodyPr/>
          <a:lstStyle/>
          <a:p>
            <a:endParaRPr lang="en-US" dirty="0"/>
          </a:p>
        </p:txBody>
      </p:sp>
      <p:sp>
        <p:nvSpPr>
          <p:cNvPr id="4" name="Slide Number Placeholder 3"/>
          <p:cNvSpPr>
            <a:spLocks noGrp="1" noEditPoints="1"/>
          </p:cNvSpPr>
          <p:nvPr>
            <p:ph type="sldNum" sz="quarter" idx="10"/>
          </p:nvPr>
        </p:nvSpPr>
        <p:spPr>
          <a:prstGeom prst="rect">
            <a:avLst/>
          </a:prstGeom>
        </p:spPr>
        <p:txBody>
          <a:bodyPr/>
          <a:lstStyle/>
          <a:p>
            <a:fld id="{F7021451-1387-4CA6-816F-3879F97B5CBC}" type="slidenum">
              <a:rPr lang="en-US"/>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prstGeom prst="rect">
            <a:avLst/>
          </a:prstGeom>
        </p:spPr>
        <p:txBody>
          <a:bodyPr/>
          <a:lstStyle/>
          <a:p/>
        </p:txBody>
      </p:sp>
      <p:sp>
        <p:nvSpPr>
          <p:cNvPr id="3" name="Notes Placeholder 2"/>
          <p:cNvSpPr>
            <a:spLocks noGrp="1" noEditPoints="1"/>
          </p:cNvSpPr>
          <p:nvPr>
            <p:ph type="body" idx="1"/>
          </p:nvPr>
        </p:nvSpPr>
        <p:spPr>
          <a:prstGeom prst="rect">
            <a:avLst/>
          </a:prstGeom>
        </p:spPr>
        <p:txBody>
          <a:bodyPr/>
          <a:lstStyle/>
          <a:p>
            <a:endParaRPr lang="en-US" dirty="0"/>
          </a:p>
        </p:txBody>
      </p:sp>
      <p:sp>
        <p:nvSpPr>
          <p:cNvPr id="4" name="Slide Number Placeholder 3"/>
          <p:cNvSpPr>
            <a:spLocks noGrp="1" noEditPoints="1"/>
          </p:cNvSpPr>
          <p:nvPr>
            <p:ph type="sldNum" sz="quarter" idx="10"/>
          </p:nvPr>
        </p:nvSpPr>
        <p:spPr>
          <a:prstGeom prst="rect">
            <a:avLst/>
          </a:prstGeom>
        </p:spPr>
        <p:txBody>
          <a:bodyPr/>
          <a:lstStyle/>
          <a:p>
            <a:fld id="{F7021451-1387-4CA6-816F-3879F97B5CBC}" type="slidenum">
              <a:rPr lang="en-US"/>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prstGeom prst="rect">
            <a:avLst/>
          </a:prstGeom>
        </p:spPr>
        <p:txBody>
          <a:bodyPr/>
          <a:lstStyle/>
          <a:p/>
        </p:txBody>
      </p:sp>
      <p:sp>
        <p:nvSpPr>
          <p:cNvPr id="3" name="Notes Placeholder 2"/>
          <p:cNvSpPr>
            <a:spLocks noGrp="1" noEditPoints="1"/>
          </p:cNvSpPr>
          <p:nvPr>
            <p:ph type="body" idx="1"/>
          </p:nvPr>
        </p:nvSpPr>
        <p:spPr>
          <a:prstGeom prst="rect">
            <a:avLst/>
          </a:prstGeom>
        </p:spPr>
        <p:txBody>
          <a:bodyPr/>
          <a:lstStyle/>
          <a:p>
            <a:endParaRPr lang="en-US" dirty="0"/>
          </a:p>
        </p:txBody>
      </p:sp>
      <p:sp>
        <p:nvSpPr>
          <p:cNvPr id="4" name="Slide Number Placeholder 3"/>
          <p:cNvSpPr>
            <a:spLocks noGrp="1" noEditPoints="1"/>
          </p:cNvSpPr>
          <p:nvPr>
            <p:ph type="sldNum" sz="quarter" idx="10"/>
          </p:nvPr>
        </p:nvSpPr>
        <p:spPr>
          <a:prstGeom prst="rect">
            <a:avLst/>
          </a:prstGeom>
        </p:spPr>
        <p:txBody>
          <a:bodyPr/>
          <a:lstStyle/>
          <a:p>
            <a:fld id="{F7021451-1387-4CA6-816F-3879F97B5CBC}" type="slidenum">
              <a:rPr lang="en-US"/>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prstGeom prst="rect">
            <a:avLst/>
          </a:prstGeom>
        </p:spPr>
        <p:txBody>
          <a:bodyPr/>
          <a:lstStyle/>
          <a:p/>
        </p:txBody>
      </p:sp>
      <p:sp>
        <p:nvSpPr>
          <p:cNvPr id="3" name="Notes Placeholder 2"/>
          <p:cNvSpPr>
            <a:spLocks noGrp="1" noEditPoints="1"/>
          </p:cNvSpPr>
          <p:nvPr>
            <p:ph type="body" idx="1"/>
          </p:nvPr>
        </p:nvSpPr>
        <p:spPr>
          <a:prstGeom prst="rect">
            <a:avLst/>
          </a:prstGeom>
        </p:spPr>
        <p:txBody>
          <a:bodyPr/>
          <a:lstStyle/>
          <a:p>
            <a:endParaRPr lang="en-US" dirty="0"/>
          </a:p>
        </p:txBody>
      </p:sp>
      <p:sp>
        <p:nvSpPr>
          <p:cNvPr id="4" name="Slide Number Placeholder 3"/>
          <p:cNvSpPr>
            <a:spLocks noGrp="1" noEditPoints="1"/>
          </p:cNvSpPr>
          <p:nvPr>
            <p:ph type="sldNum" sz="quarter" idx="10"/>
          </p:nvPr>
        </p:nvSpPr>
        <p:spPr>
          <a:prstGeom prst="rect">
            <a:avLst/>
          </a:prstGeom>
        </p:spPr>
        <p:txBody>
          <a:bodyPr/>
          <a:lstStyle/>
          <a:p>
            <a:fld id="{F7021451-1387-4CA6-816F-3879F97B5CBC}" type="slidenum">
              <a:rPr lang="en-US"/>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prstGeom prst="rect">
            <a:avLst/>
          </a:prstGeom>
        </p:spPr>
        <p:txBody>
          <a:bodyPr/>
          <a:lstStyle/>
          <a:p/>
        </p:txBody>
      </p:sp>
      <p:sp>
        <p:nvSpPr>
          <p:cNvPr id="3" name="Notes Placeholder 2"/>
          <p:cNvSpPr>
            <a:spLocks noGrp="1" noEditPoints="1"/>
          </p:cNvSpPr>
          <p:nvPr>
            <p:ph type="body" idx="1"/>
          </p:nvPr>
        </p:nvSpPr>
        <p:spPr>
          <a:prstGeom prst="rect">
            <a:avLst/>
          </a:prstGeom>
        </p:spPr>
        <p:txBody>
          <a:bodyPr/>
          <a:lstStyle/>
          <a:p>
            <a:endParaRPr lang="en-US" dirty="0"/>
          </a:p>
        </p:txBody>
      </p:sp>
      <p:sp>
        <p:nvSpPr>
          <p:cNvPr id="4" name="Slide Number Placeholder 3"/>
          <p:cNvSpPr>
            <a:spLocks noGrp="1" noEditPoints="1"/>
          </p:cNvSpPr>
          <p:nvPr>
            <p:ph type="sldNum" sz="quarter" idx="10"/>
          </p:nvPr>
        </p:nvSpPr>
        <p:spPr>
          <a:prstGeom prst="rect">
            <a:avLst/>
          </a:prstGeom>
        </p:spPr>
        <p:txBody>
          <a:bodyPr/>
          <a:lstStyle/>
          <a:p>
            <a:fld id="{F7021451-1387-4CA6-816F-3879F97B5CBC}" type="slidenum">
              <a:rPr lang="en-US"/>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prstGeom prst="rect">
            <a:avLst/>
          </a:prstGeom>
        </p:spPr>
        <p:txBody>
          <a:bodyPr/>
          <a:lstStyle/>
          <a:p/>
        </p:txBody>
      </p:sp>
      <p:sp>
        <p:nvSpPr>
          <p:cNvPr id="3" name="Notes Placeholder 2"/>
          <p:cNvSpPr>
            <a:spLocks noGrp="1" noEditPoints="1"/>
          </p:cNvSpPr>
          <p:nvPr>
            <p:ph type="body" idx="1"/>
          </p:nvPr>
        </p:nvSpPr>
        <p:spPr>
          <a:prstGeom prst="rect">
            <a:avLst/>
          </a:prstGeom>
        </p:spPr>
        <p:txBody>
          <a:bodyPr/>
          <a:lstStyle/>
          <a:p>
            <a:endParaRPr lang="en-US" dirty="0"/>
          </a:p>
        </p:txBody>
      </p:sp>
      <p:sp>
        <p:nvSpPr>
          <p:cNvPr id="4" name="Slide Number Placeholder 3"/>
          <p:cNvSpPr>
            <a:spLocks noGrp="1" noEditPoints="1"/>
          </p:cNvSpPr>
          <p:nvPr>
            <p:ph type="sldNum" sz="quarter" idx="10"/>
          </p:nvPr>
        </p:nvSpPr>
        <p:spPr>
          <a:prstGeom prst="rect">
            <a:avLst/>
          </a:prstGeom>
        </p:spPr>
        <p:txBody>
          <a:bodyPr/>
          <a:lstStyle/>
          <a:p>
            <a:fld id="{F7021451-1387-4CA6-816F-3879F97B5CBC}" type="slidenum">
              <a:rPr lang="en-US"/>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noEditPoints="1"/>
          </p:cNvSpPr>
          <p:nvPr>
            <p:ph type="body" idx="3"/>
          </p:nvPr>
        </p:nvSpPr>
        <p:spPr>
          <a:prstGeom prst="rect">
            <a:avLst/>
          </a:pr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prstGeom prst="rect">
            <a:avLst/>
          </a:prstGeom>
        </p:spPr>
        <p:txBody>
          <a:bodyPr/>
          <a:lstStyle/>
          <a:p/>
        </p:txBody>
      </p:sp>
      <p:sp>
        <p:nvSpPr>
          <p:cNvPr id="3" name="Notes Placeholder 2"/>
          <p:cNvSpPr>
            <a:spLocks noGrp="1" noEditPoints="1"/>
          </p:cNvSpPr>
          <p:nvPr>
            <p:ph type="body" idx="1"/>
          </p:nvPr>
        </p:nvSpPr>
        <p:spPr>
          <a:prstGeom prst="rect">
            <a:avLst/>
          </a:prstGeom>
        </p:spPr>
        <p:txBody>
          <a:bodyPr/>
          <a:lstStyle/>
          <a:p>
            <a:endParaRPr lang="en-US" dirty="0"/>
          </a:p>
        </p:txBody>
      </p:sp>
      <p:sp>
        <p:nvSpPr>
          <p:cNvPr id="4" name="Slide Number Placeholder 3"/>
          <p:cNvSpPr>
            <a:spLocks noGrp="1" noEditPoints="1"/>
          </p:cNvSpPr>
          <p:nvPr>
            <p:ph type="sldNum" sz="quarter" idx="10"/>
          </p:nvPr>
        </p:nvSpPr>
        <p:spPr>
          <a:prstGeom prst="rect">
            <a:avLst/>
          </a:prstGeom>
        </p:spPr>
        <p:txBody>
          <a:bodyPr/>
          <a:lstStyle/>
          <a:p>
            <a:fld id="{F7021451-1387-4CA6-816F-3879F97B5CBC}" type="slidenum">
              <a:rPr lang="en-US"/>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prstGeom prst="rect">
            <a:avLst/>
          </a:prstGeom>
        </p:spPr>
        <p:txBody>
          <a:bodyPr/>
          <a:lstStyle/>
          <a:p/>
        </p:txBody>
      </p:sp>
      <p:sp>
        <p:nvSpPr>
          <p:cNvPr id="3" name="Notes Placeholder 2"/>
          <p:cNvSpPr>
            <a:spLocks noGrp="1" noEditPoints="1"/>
          </p:cNvSpPr>
          <p:nvPr>
            <p:ph type="body" idx="1"/>
          </p:nvPr>
        </p:nvSpPr>
        <p:spPr>
          <a:prstGeom prst="rect">
            <a:avLst/>
          </a:prstGeom>
        </p:spPr>
        <p:txBody>
          <a:bodyPr/>
          <a:lstStyle/>
          <a:p>
            <a:endParaRPr lang="en-US" dirty="0"/>
          </a:p>
        </p:txBody>
      </p:sp>
      <p:sp>
        <p:nvSpPr>
          <p:cNvPr id="4" name="Slide Number Placeholder 3"/>
          <p:cNvSpPr>
            <a:spLocks noGrp="1" noEditPoints="1"/>
          </p:cNvSpPr>
          <p:nvPr>
            <p:ph type="sldNum" sz="quarter" idx="10"/>
          </p:nvPr>
        </p:nvSpPr>
        <p:spPr>
          <a:prstGeom prst="rect">
            <a:avLst/>
          </a:prstGeom>
        </p:spPr>
        <p:txBody>
          <a:bodyPr/>
          <a:lstStyle/>
          <a:p>
            <a:fld id="{F7021451-1387-4CA6-816F-3879F97B5CBC}" type="slidenum">
              <a:rPr lang="en-US"/>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p/>
        </p:txBody>
      </p:sp>
      <p:pic>
        <p:nvPicPr>
          <p:cNvPr id="4" name="Image 1" descr="preencoded.png">
            <a:hlinkClick r:id="rId2"/>
          </p:cNvPr>
          <p:cNvPicPr>
            <a:picLocks noChangeAspect="1"/>
          </p:cNvPicPr>
          <p:nvPr/>
        </p:nvPicPr>
        <p:blipFill>
          <a:blip r:embed="rId3"/>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p/>
        </p:txBody>
      </p:sp>
      <p:pic>
        <p:nvPicPr>
          <p:cNvPr id="4" name="Image 1" descr="preencoded.png">
            <a:hlinkClick r:id="rId2"/>
          </p:cNvPr>
          <p:cNvPicPr>
            <a:picLocks noChangeAspect="1"/>
          </p:cNvPicPr>
          <p:nvPr/>
        </p:nvPicPr>
        <p:blipFill>
          <a:blip r:embed="rId3"/>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p/>
        </p:txBody>
      </p:sp>
      <p:pic>
        <p:nvPicPr>
          <p:cNvPr id="4" name="Image 1" descr="preencoded.png">
            <a:hlinkClick r:id="rId2"/>
          </p:cNvPr>
          <p:cNvPicPr>
            <a:picLocks noChangeAspect="1"/>
          </p:cNvPicPr>
          <p:nvPr/>
        </p:nvPicPr>
        <p:blipFill>
          <a:blip r:embed="rId3"/>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p/>
        </p:txBody>
      </p:sp>
      <p:pic>
        <p:nvPicPr>
          <p:cNvPr id="4" name="Image 1" descr="preencoded.png">
            <a:hlinkClick r:id="rId2"/>
          </p:cNvPr>
          <p:cNvPicPr>
            <a:picLocks noChangeAspect="1"/>
          </p:cNvPicPr>
          <p:nvPr/>
        </p:nvPicPr>
        <p:blipFill>
          <a:blip r:embed="rId3"/>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p/>
        </p:txBody>
      </p:sp>
      <p:pic>
        <p:nvPicPr>
          <p:cNvPr id="4" name="Image 1" descr="preencoded.png">
            <a:hlinkClick r:id="rId2"/>
          </p:cNvPr>
          <p:cNvPicPr>
            <a:picLocks noChangeAspect="1"/>
          </p:cNvPicPr>
          <p:nvPr/>
        </p:nvPicPr>
        <p:blipFill>
          <a:blip r:embed="rId3"/>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p/>
        </p:txBody>
      </p:sp>
      <p:pic>
        <p:nvPicPr>
          <p:cNvPr id="4" name="Image 1" descr="preencoded.png">
            <a:hlinkClick r:id="rId2"/>
          </p:cNvPr>
          <p:cNvPicPr>
            <a:picLocks noChangeAspect="1"/>
          </p:cNvPicPr>
          <p:nvPr/>
        </p:nvPicPr>
        <p:blipFill>
          <a:blip r:embed="rId3"/>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p/>
        </p:txBody>
      </p:sp>
      <p:pic>
        <p:nvPicPr>
          <p:cNvPr id="4" name="Image 1" descr="preencoded.png">
            <a:hlinkClick r:id="rId2"/>
          </p:cNvPr>
          <p:cNvPicPr>
            <a:picLocks noChangeAspect="1"/>
          </p:cNvPicPr>
          <p:nvPr/>
        </p:nvPicPr>
        <p:blipFill>
          <a:blip r:embed="rId3"/>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p/>
        </p:txBody>
      </p:sp>
      <p:pic>
        <p:nvPicPr>
          <p:cNvPr id="4" name="Image 1" descr="preencoded.png">
            <a:hlinkClick r:id="rId2"/>
          </p:cNvPr>
          <p:cNvPicPr>
            <a:picLocks noChangeAspect="1"/>
          </p:cNvPicPr>
          <p:nvPr/>
        </p:nvPicPr>
        <p:blipFill>
          <a:blip r:embed="rId3"/>
          <a:srcRect/>
          <a:stretch>
            <a:fillRect/>
          </a:stretch>
        </p:blipFill>
        <p:spPr>
          <a:xfrm>
            <a:off x="12839215" y="7749540"/>
            <a:ext cx="1722605" cy="411480"/>
          </a:xfrm>
          <a:prstGeom prst="rect">
            <a:avLst/>
          </a:prstGeom>
        </p:spPr>
      </p:pic>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3.png"/><Relationship Id="rId3" Type="http://schemas.openxmlformats.org/officeDocument/2006/relationships/slideLayout" Target="../slideLayouts/slideLayout9.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8.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Layout" Target="../slideLayouts/slideLayout5.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6.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3.png"/><Relationship Id="rId3" Type="http://schemas.openxmlformats.org/officeDocument/2006/relationships/slideLayout" Target="../slideLayouts/slideLayout8.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rcRect/>
          <a:stretch>
            <a:fillRect/>
          </a:stretch>
        </p:blipFill>
        <p:spPr>
          <a:xfrm>
            <a:off x="9512413" y="1377793"/>
            <a:ext cx="5151863" cy="1994646"/>
          </a:xfrm>
          <a:prstGeom prst="rect">
            <a:avLst/>
          </a:prstGeom>
        </p:spPr>
      </p:pic>
      <p:sp>
        <p:nvSpPr>
          <p:cNvPr id="3" name="TextBox 2"/>
          <p:cNvSpPr txBox="1"/>
          <p:nvPr/>
        </p:nvSpPr>
        <p:spPr>
          <a:xfrm>
            <a:off x="3130952" y="1671762"/>
            <a:ext cx="5660020" cy="703354"/>
          </a:xfrm>
          <a:prstGeom prst="rect">
            <a:avLst/>
          </a:prstGeom>
          <a:noFill/>
        </p:spPr>
        <p:txBody>
          <a:bodyPr wrap="square" rtlCol="0">
            <a:spAutoFit/>
          </a:bodyPr>
          <a:lstStyle/>
          <a:p>
            <a:r>
              <a:rPr lang="en-US" sz="4000" b="1" dirty="0"/>
              <a:t>Transdisciplinary Project </a:t>
            </a:r>
          </a:p>
        </p:txBody>
      </p:sp>
      <p:sp>
        <p:nvSpPr>
          <p:cNvPr id="5" name="TextBox 4"/>
          <p:cNvSpPr txBox="1"/>
          <p:nvPr/>
        </p:nvSpPr>
        <p:spPr>
          <a:xfrm>
            <a:off x="329878" y="3169573"/>
            <a:ext cx="9780608" cy="1068651"/>
          </a:xfrm>
          <a:prstGeom prst="rect">
            <a:avLst/>
          </a:prstGeom>
          <a:noFill/>
        </p:spPr>
        <p:txBody>
          <a:bodyPr wrap="square" rtlCol="0">
            <a:spAutoFit/>
          </a:bodyPr>
          <a:lstStyle/>
          <a:p>
            <a:r>
              <a:rPr lang="en-US" sz="3200" b="1" dirty="0">
                <a:solidFill>
                  <a:srgbClr val="FF0000"/>
                </a:solidFill>
              </a:rPr>
              <a:t>Topic </a:t>
            </a:r>
            <a:r>
              <a:rPr lang="en-US" sz="3200" dirty="0"/>
              <a:t>:-Impact of Virtual Reality on Learning and Cognitive          Development</a:t>
            </a:r>
          </a:p>
        </p:txBody>
      </p:sp>
      <p:sp>
        <p:nvSpPr>
          <p:cNvPr id="6" name="TextBox 5"/>
          <p:cNvSpPr txBox="1"/>
          <p:nvPr/>
        </p:nvSpPr>
        <p:spPr>
          <a:xfrm>
            <a:off x="7315200" y="6119184"/>
            <a:ext cx="6134582" cy="1586001"/>
          </a:xfrm>
          <a:prstGeom prst="rect">
            <a:avLst/>
          </a:prstGeom>
          <a:noFill/>
        </p:spPr>
        <p:txBody>
          <a:bodyPr wrap="square" rtlCol="0">
            <a:spAutoFit/>
          </a:bodyPr>
          <a:lstStyle/>
          <a:p>
            <a:r>
              <a:rPr lang="en-US" sz="2000" b="1" dirty="0">
                <a:solidFill>
                  <a:srgbClr val="FF0000"/>
                </a:solidFill>
              </a:rPr>
              <a:t>BY:  AYUSHI SHARMA(23MGT2BBB155)</a:t>
            </a:r>
          </a:p>
          <a:p>
            <a:r>
              <a:rPr lang="en-US" sz="2000" b="1" dirty="0">
                <a:solidFill>
                  <a:srgbClr val="FF0000"/>
                </a:solidFill>
              </a:rPr>
              <a:t>        SHIVANSHU SINGH(23LAW2BB017)</a:t>
            </a:r>
          </a:p>
          <a:p>
            <a:r>
              <a:rPr lang="en-US" sz="2000" b="1" dirty="0">
                <a:solidFill>
                  <a:srgbClr val="FF0000"/>
                </a:solidFill>
              </a:rPr>
              <a:t>        AYUSH VYAS(23CSA2BC058)</a:t>
            </a:r>
          </a:p>
          <a:p>
            <a:r>
              <a:rPr lang="en-US" sz="2000" b="1" dirty="0">
                <a:solidFill>
                  <a:srgbClr val="FF0000"/>
                </a:solidFill>
              </a:rPr>
              <a:t>        AMIT SINGH(23TEC2CS201)</a:t>
            </a:r>
            <a:endParaRPr lang="en-IN" sz="2000" b="1" dirty="0">
              <a:solidFill>
                <a:srgbClr val="FF0000"/>
              </a:solidFill>
            </a:endParaRPr>
          </a:p>
          <a:p>
            <a:endParaRPr lang="en-US" dirty="0"/>
          </a:p>
        </p:txBody>
      </p:sp>
      <p:sp>
        <p:nvSpPr>
          <p:cNvPr id="8" name="TextBox 7"/>
          <p:cNvSpPr txBox="1"/>
          <p:nvPr/>
        </p:nvSpPr>
        <p:spPr>
          <a:xfrm>
            <a:off x="1012785" y="4745620"/>
            <a:ext cx="2766349" cy="854481"/>
          </a:xfrm>
          <a:prstGeom prst="rect">
            <a:avLst/>
          </a:prstGeom>
          <a:noFill/>
        </p:spPr>
        <p:txBody>
          <a:bodyPr wrap="square" rtlCol="0">
            <a:spAutoFit/>
          </a:bodyPr>
          <a:lstStyle/>
          <a:p>
            <a:endParaRPr lang="en-US" sz="3200" b="1" dirty="0"/>
          </a:p>
          <a:p>
            <a:endParaRPr lang="en-US" dirty="0"/>
          </a:p>
        </p:txBody>
      </p:sp>
      <p:sp>
        <p:nvSpPr>
          <p:cNvPr id="10" name="Rectangle 9"/>
          <p:cNvSpPr/>
          <p:nvPr/>
        </p:nvSpPr>
        <p:spPr>
          <a:xfrm>
            <a:off x="11418425" y="0"/>
            <a:ext cx="3211975" cy="11541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696218" y="3703899"/>
            <a:ext cx="2934182" cy="45257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9"/>
          <p:cNvSpPr/>
          <p:nvPr/>
        </p:nvSpPr>
        <p:spPr>
          <a:xfrm>
            <a:off x="11452302" y="0"/>
            <a:ext cx="3211975" cy="11541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9706338" y="8306"/>
            <a:ext cx="5486400" cy="8229600"/>
          </a:xfrm>
          <a:prstGeom prst="rect">
            <a:avLst/>
          </a:prstGeom>
        </p:spPr>
      </p:pic>
      <p:sp>
        <p:nvSpPr>
          <p:cNvPr id="3" name="Text 0"/>
          <p:cNvSpPr/>
          <p:nvPr/>
        </p:nvSpPr>
        <p:spPr>
          <a:xfrm>
            <a:off x="793790" y="1258372"/>
            <a:ext cx="7556421" cy="1488519"/>
          </a:xfrm>
          <a:prstGeom prst="rect">
            <a:avLst/>
          </a:prstGeom>
          <a:noFill/>
        </p:spPr>
        <p:txBody>
          <a:bodyPr wrap="square" lIns="0" tIns="0" rIns="0" bIns="0" rtlCol="0" anchor="t"/>
          <a:lstStyle/>
          <a:p>
            <a:pPr marL="0" indent="0">
              <a:lnSpc>
                <a:spcPts val="5850"/>
              </a:lnSpc>
              <a:buNone/>
            </a:pPr>
            <a:endParaRPr lang="en-US" sz="4650" dirty="0"/>
          </a:p>
        </p:txBody>
      </p:sp>
      <p:sp>
        <p:nvSpPr>
          <p:cNvPr id="4" name="Text 1"/>
          <p:cNvSpPr/>
          <p:nvPr/>
        </p:nvSpPr>
        <p:spPr>
          <a:xfrm>
            <a:off x="793790" y="2265250"/>
            <a:ext cx="7556421" cy="299921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0"/>
                <a:cs typeface="Inter" pitchFamily="34" charset="0"/>
              </a:rPr>
              <a:t>The conclusion of this research will synthesize the findings and provide a comprehensive analysis of the impact of VR on learning and cognitive development. This analysis will highlight the significant potential of VR to enhance learning outcomes, improve cognitive skills, and promote engagement and motivation in educational settings.</a:t>
            </a:r>
            <a:endParaRPr lang="en-US" sz="1750" dirty="0"/>
          </a:p>
        </p:txBody>
      </p:sp>
      <p:sp>
        <p:nvSpPr>
          <p:cNvPr id="5" name="Text 2"/>
          <p:cNvSpPr/>
          <p:nvPr/>
        </p:nvSpPr>
        <p:spPr>
          <a:xfrm>
            <a:off x="793790" y="4547345"/>
            <a:ext cx="7556421" cy="2423883"/>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0"/>
                <a:cs typeface="Inter" pitchFamily="34" charset="0"/>
              </a:rPr>
              <a:t>Future research directions will explore the long-term effects of VR on learning and cognitive development, investigate the effectiveness of VR in different subject areas and educational contexts, and examine the impact of VR on learners with diverse needs and learning styles.</a:t>
            </a:r>
            <a:endParaRPr lang="en-US" sz="1750" dirty="0"/>
          </a:p>
        </p:txBody>
      </p:sp>
      <p:pic>
        <p:nvPicPr>
          <p:cNvPr id="6" name="Picture 5"/>
          <p:cNvPicPr>
            <a:picLocks noChangeAspect="1"/>
          </p:cNvPicPr>
          <p:nvPr/>
        </p:nvPicPr>
        <p:blipFill>
          <a:blip r:embed="rId2"/>
          <a:srcRect/>
          <a:stretch>
            <a:fillRect/>
          </a:stretch>
        </p:blipFill>
        <p:spPr>
          <a:xfrm>
            <a:off x="0" y="0"/>
            <a:ext cx="3981450" cy="1152525"/>
          </a:xfrm>
          <a:prstGeom prst="rect">
            <a:avLst/>
          </a:prstGeom>
        </p:spPr>
      </p:pic>
      <p:sp>
        <p:nvSpPr>
          <p:cNvPr id="7" name="Rectangle 6"/>
          <p:cNvSpPr/>
          <p:nvPr/>
        </p:nvSpPr>
        <p:spPr>
          <a:xfrm>
            <a:off x="3926712" y="8306"/>
            <a:ext cx="10703688" cy="11442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26374" y="312516"/>
            <a:ext cx="10625560" cy="1109751"/>
          </a:xfrm>
          <a:prstGeom prst="rect">
            <a:avLst/>
          </a:prstGeom>
          <a:noFill/>
        </p:spPr>
        <p:txBody>
          <a:bodyPr wrap="square" rtlCol="0">
            <a:spAutoFit/>
          </a:bodyPr>
          <a:lstStyle/>
          <a:p>
            <a:pPr marL="0" indent="0">
              <a:lnSpc>
                <a:spcPts val="5850"/>
              </a:lnSpc>
              <a:buNone/>
            </a:pPr>
            <a:r>
              <a:rPr lang="en-US" sz="4650" b="1" dirty="0">
                <a:solidFill>
                  <a:srgbClr val="000000"/>
                </a:solidFill>
                <a:latin typeface="Petrona" pitchFamily="34" charset="0"/>
                <a:ea typeface="Petrona" pitchFamily="34" charset="0"/>
                <a:cs typeface="Petrona" pitchFamily="34" charset="0"/>
              </a:rPr>
              <a:t>Conclusion and Future Directions</a:t>
            </a:r>
            <a:endParaRPr lang="en-US" sz="4650" dirty="0"/>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646314" y="-77246"/>
            <a:ext cx="9151740" cy="1123824"/>
          </a:xfrm>
          <a:prstGeom prst="rect">
            <a:avLst/>
          </a:prstGeom>
          <a:noFill/>
        </p:spPr>
        <p:txBody>
          <a:bodyPr wrap="none" lIns="0" tIns="0" rIns="0" bIns="0" rtlCol="0" anchor="t"/>
          <a:lstStyle/>
          <a:p>
            <a:pPr marL="0" indent="0">
              <a:lnSpc>
                <a:spcPts val="5200"/>
              </a:lnSpc>
              <a:buNone/>
            </a:pPr>
            <a:r>
              <a:rPr lang="en-US" sz="4150" b="1" dirty="0">
                <a:solidFill>
                  <a:srgbClr val="000000"/>
                </a:solidFill>
                <a:latin typeface="Petrona" pitchFamily="34" charset="0"/>
                <a:ea typeface="Petrona" pitchFamily="34" charset="0"/>
                <a:cs typeface="Petrona" pitchFamily="34" charset="0"/>
              </a:rPr>
              <a:t>            </a:t>
            </a:r>
            <a:endParaRPr lang="en-US" sz="4150" dirty="0"/>
          </a:p>
        </p:txBody>
      </p:sp>
      <p:sp>
        <p:nvSpPr>
          <p:cNvPr id="3" name="Text 1"/>
          <p:cNvSpPr/>
          <p:nvPr/>
        </p:nvSpPr>
        <p:spPr>
          <a:xfrm>
            <a:off x="710922" y="1242664"/>
            <a:ext cx="13208556" cy="974765"/>
          </a:xfrm>
          <a:prstGeom prst="rect">
            <a:avLst/>
          </a:prstGeom>
          <a:noFill/>
        </p:spPr>
        <p:txBody>
          <a:bodyPr wrap="square" lIns="0" tIns="0" rIns="0" bIns="0" rtlCol="0" anchor="t"/>
          <a:lstStyle/>
          <a:p>
            <a:pPr marL="0" indent="0">
              <a:lnSpc>
                <a:spcPts val="2550"/>
              </a:lnSpc>
              <a:buNone/>
            </a:pPr>
            <a:r>
              <a:rPr lang="en-US" sz="1550" dirty="0">
                <a:solidFill>
                  <a:srgbClr val="272525"/>
                </a:solidFill>
                <a:latin typeface="Inter" pitchFamily="34" charset="0"/>
                <a:ea typeface="Inter" pitchFamily="34" charset="0"/>
                <a:cs typeface="Inter" pitchFamily="34" charset="0"/>
              </a:rPr>
              <a:t>The primary objective of this research is to investigate the impact of VR on learning and cognitive development. Specifically, we aim to explore how VR experiences influence learning outcomes, enhance cognitive skills like spatial reasoning, problem-solving, and memory, and promote engagement and motivation in educational settings.</a:t>
            </a:r>
            <a:endParaRPr lang="en-US" sz="1550" dirty="0"/>
          </a:p>
        </p:txBody>
      </p:sp>
      <p:sp>
        <p:nvSpPr>
          <p:cNvPr id="4" name="Shape 2"/>
          <p:cNvSpPr/>
          <p:nvPr/>
        </p:nvSpPr>
        <p:spPr>
          <a:xfrm>
            <a:off x="684523" y="2573361"/>
            <a:ext cx="456962" cy="456962"/>
          </a:xfrm>
          <a:prstGeom prst="roundRect">
            <a:avLst>
              <a:gd name="adj" fmla="val 18670"/>
            </a:avLst>
          </a:prstGeom>
          <a:solidFill>
            <a:srgbClr val="CCEEFF"/>
          </a:solidFill>
          <a:ln w="7620">
            <a:solidFill>
              <a:srgbClr val="B2D4E5"/>
            </a:solidFill>
            <a:prstDash val="solid"/>
          </a:ln>
        </p:spPr>
        <p:txBody>
          <a:bodyPr/>
          <a:lstStyle/>
          <a:p/>
        </p:txBody>
      </p:sp>
      <p:sp>
        <p:nvSpPr>
          <p:cNvPr id="5" name="Text 3"/>
          <p:cNvSpPr/>
          <p:nvPr/>
        </p:nvSpPr>
        <p:spPr>
          <a:xfrm>
            <a:off x="810530" y="2644611"/>
            <a:ext cx="158949" cy="287470"/>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0"/>
                <a:cs typeface="Petrona" pitchFamily="34" charset="0"/>
              </a:rPr>
              <a:t>1</a:t>
            </a:r>
            <a:endParaRPr lang="en-US" sz="2500" dirty="0"/>
          </a:p>
        </p:txBody>
      </p:sp>
      <p:sp>
        <p:nvSpPr>
          <p:cNvPr id="6" name="Text 4"/>
          <p:cNvSpPr/>
          <p:nvPr/>
        </p:nvSpPr>
        <p:spPr>
          <a:xfrm>
            <a:off x="1371005" y="2649031"/>
            <a:ext cx="5842635" cy="666274"/>
          </a:xfrm>
          <a:prstGeom prst="rect">
            <a:avLst/>
          </a:prstGeom>
          <a:noFill/>
        </p:spPr>
        <p:txBody>
          <a:bodyPr wrap="square" lIns="0" tIns="0" rIns="0" bIns="0" rtlCol="0" anchor="t"/>
          <a:lstStyle/>
          <a:p>
            <a:pPr marL="0" indent="0">
              <a:lnSpc>
                <a:spcPts val="2600"/>
              </a:lnSpc>
              <a:buNone/>
            </a:pPr>
            <a:r>
              <a:rPr lang="en-US" sz="2050" b="1" dirty="0">
                <a:solidFill>
                  <a:srgbClr val="272525"/>
                </a:solidFill>
                <a:latin typeface="Petrona" pitchFamily="34" charset="0"/>
                <a:ea typeface="Petrona" pitchFamily="34" charset="0"/>
                <a:cs typeface="Petrona" pitchFamily="34" charset="0"/>
              </a:rPr>
              <a:t>Understand the effects of VR on learning outcomes</a:t>
            </a:r>
            <a:endParaRPr lang="en-US" sz="2050" dirty="0"/>
          </a:p>
        </p:txBody>
      </p:sp>
      <p:sp>
        <p:nvSpPr>
          <p:cNvPr id="7" name="Text 5"/>
          <p:cNvSpPr/>
          <p:nvPr/>
        </p:nvSpPr>
        <p:spPr>
          <a:xfrm>
            <a:off x="1371005" y="3129319"/>
            <a:ext cx="5842635" cy="974765"/>
          </a:xfrm>
          <a:prstGeom prst="rect">
            <a:avLst/>
          </a:prstGeom>
          <a:noFill/>
        </p:spPr>
        <p:txBody>
          <a:bodyPr wrap="square" lIns="0" tIns="0" rIns="0" bIns="0" rtlCol="0" anchor="t"/>
          <a:lstStyle/>
          <a:p>
            <a:pPr marL="0" indent="0">
              <a:lnSpc>
                <a:spcPts val="2550"/>
              </a:lnSpc>
              <a:buNone/>
            </a:pPr>
            <a:r>
              <a:rPr lang="en-US" sz="1550" dirty="0">
                <a:solidFill>
                  <a:srgbClr val="272525"/>
                </a:solidFill>
                <a:latin typeface="Inter" pitchFamily="34" charset="0"/>
                <a:ea typeface="Inter" pitchFamily="34" charset="0"/>
                <a:cs typeface="Inter" pitchFamily="34" charset="0"/>
              </a:rPr>
              <a:t>Evaluate the effectiveness of VR-based learning compared to traditional methods in terms of knowledge retention, skill acquisition, and overall academic performance.</a:t>
            </a:r>
            <a:endParaRPr lang="en-US" sz="1550" dirty="0"/>
          </a:p>
        </p:txBody>
      </p:sp>
      <p:sp>
        <p:nvSpPr>
          <p:cNvPr id="8" name="Shape 6"/>
          <p:cNvSpPr/>
          <p:nvPr/>
        </p:nvSpPr>
        <p:spPr>
          <a:xfrm>
            <a:off x="7395974" y="2663496"/>
            <a:ext cx="456962" cy="456962"/>
          </a:xfrm>
          <a:prstGeom prst="roundRect">
            <a:avLst>
              <a:gd name="adj" fmla="val 18670"/>
            </a:avLst>
          </a:prstGeom>
          <a:solidFill>
            <a:srgbClr val="CCEEFF"/>
          </a:solidFill>
          <a:ln w="7620">
            <a:solidFill>
              <a:srgbClr val="B2D4E5"/>
            </a:solidFill>
            <a:prstDash val="solid"/>
          </a:ln>
        </p:spPr>
        <p:txBody>
          <a:bodyPr/>
          <a:lstStyle/>
          <a:p/>
        </p:txBody>
      </p:sp>
      <p:sp>
        <p:nvSpPr>
          <p:cNvPr id="9" name="Text 7"/>
          <p:cNvSpPr/>
          <p:nvPr/>
        </p:nvSpPr>
        <p:spPr>
          <a:xfrm>
            <a:off x="7475245" y="2772120"/>
            <a:ext cx="298420" cy="319921"/>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0"/>
                <a:cs typeface="Petrona" pitchFamily="34" charset="0"/>
              </a:rPr>
              <a:t>2</a:t>
            </a:r>
            <a:endParaRPr lang="en-US" sz="2500" dirty="0"/>
          </a:p>
        </p:txBody>
      </p:sp>
      <p:sp>
        <p:nvSpPr>
          <p:cNvPr id="10" name="Text 8"/>
          <p:cNvSpPr/>
          <p:nvPr/>
        </p:nvSpPr>
        <p:spPr>
          <a:xfrm>
            <a:off x="8076843" y="2649031"/>
            <a:ext cx="5439608" cy="333137"/>
          </a:xfrm>
          <a:prstGeom prst="rect">
            <a:avLst/>
          </a:prstGeom>
          <a:noFill/>
        </p:spPr>
        <p:txBody>
          <a:bodyPr wrap="none" lIns="0" tIns="0" rIns="0" bIns="0" rtlCol="0" anchor="t"/>
          <a:lstStyle/>
          <a:p>
            <a:pPr marL="0" indent="0">
              <a:lnSpc>
                <a:spcPts val="2600"/>
              </a:lnSpc>
              <a:buNone/>
            </a:pPr>
            <a:r>
              <a:rPr lang="en-US" sz="2050" b="1" dirty="0">
                <a:solidFill>
                  <a:srgbClr val="272525"/>
                </a:solidFill>
                <a:latin typeface="Petrona" pitchFamily="34" charset="0"/>
                <a:ea typeface="Petrona" pitchFamily="34" charset="0"/>
                <a:cs typeface="Petrona" pitchFamily="34" charset="0"/>
              </a:rPr>
              <a:t>Examine the impact of VR on cognitive skills</a:t>
            </a:r>
            <a:endParaRPr lang="en-US" sz="2050" dirty="0"/>
          </a:p>
        </p:txBody>
      </p:sp>
      <p:sp>
        <p:nvSpPr>
          <p:cNvPr id="11" name="Text 9"/>
          <p:cNvSpPr/>
          <p:nvPr/>
        </p:nvSpPr>
        <p:spPr>
          <a:xfrm>
            <a:off x="8076843" y="3140035"/>
            <a:ext cx="5842635" cy="974765"/>
          </a:xfrm>
          <a:prstGeom prst="rect">
            <a:avLst/>
          </a:prstGeom>
          <a:noFill/>
        </p:spPr>
        <p:txBody>
          <a:bodyPr wrap="square" lIns="0" tIns="0" rIns="0" bIns="0" rtlCol="0" anchor="t"/>
          <a:lstStyle/>
          <a:p>
            <a:pPr marL="0" indent="0">
              <a:lnSpc>
                <a:spcPts val="2550"/>
              </a:lnSpc>
              <a:buNone/>
            </a:pPr>
            <a:r>
              <a:rPr lang="en-US" sz="1550" dirty="0">
                <a:solidFill>
                  <a:srgbClr val="272525"/>
                </a:solidFill>
                <a:latin typeface="Inter" pitchFamily="34" charset="0"/>
                <a:ea typeface="Inter" pitchFamily="34" charset="0"/>
                <a:cs typeface="Inter" pitchFamily="34" charset="0"/>
              </a:rPr>
              <a:t>Investigate how VR experiences influence spatial reasoning, problem-solving abilities, memory capacity, and other cognitive functions.</a:t>
            </a:r>
            <a:endParaRPr lang="en-US" sz="1550" dirty="0"/>
          </a:p>
        </p:txBody>
      </p:sp>
      <p:sp>
        <p:nvSpPr>
          <p:cNvPr id="12" name="Shape 10"/>
          <p:cNvSpPr/>
          <p:nvPr/>
        </p:nvSpPr>
        <p:spPr>
          <a:xfrm>
            <a:off x="661523" y="4501635"/>
            <a:ext cx="456962" cy="456962"/>
          </a:xfrm>
          <a:prstGeom prst="roundRect">
            <a:avLst>
              <a:gd name="adj" fmla="val 18670"/>
            </a:avLst>
          </a:prstGeom>
          <a:solidFill>
            <a:srgbClr val="CCEEFF"/>
          </a:solidFill>
          <a:ln w="7620">
            <a:solidFill>
              <a:srgbClr val="B2D4E5"/>
            </a:solidFill>
            <a:prstDash val="solid"/>
          </a:ln>
        </p:spPr>
        <p:txBody>
          <a:bodyPr/>
          <a:lstStyle/>
          <a:p/>
        </p:txBody>
      </p:sp>
      <p:sp>
        <p:nvSpPr>
          <p:cNvPr id="13" name="Text 11"/>
          <p:cNvSpPr/>
          <p:nvPr/>
        </p:nvSpPr>
        <p:spPr>
          <a:xfrm>
            <a:off x="817665" y="4613835"/>
            <a:ext cx="181094" cy="319921"/>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0"/>
                <a:cs typeface="Petrona" pitchFamily="34" charset="0"/>
              </a:rPr>
              <a:t>3</a:t>
            </a:r>
            <a:endParaRPr lang="en-US" sz="2500" dirty="0"/>
          </a:p>
        </p:txBody>
      </p:sp>
      <p:sp>
        <p:nvSpPr>
          <p:cNvPr id="14" name="Text 12"/>
          <p:cNvSpPr/>
          <p:nvPr/>
        </p:nvSpPr>
        <p:spPr>
          <a:xfrm>
            <a:off x="1371005" y="4484141"/>
            <a:ext cx="5842635" cy="666274"/>
          </a:xfrm>
          <a:prstGeom prst="rect">
            <a:avLst/>
          </a:prstGeom>
          <a:noFill/>
        </p:spPr>
        <p:txBody>
          <a:bodyPr wrap="square" lIns="0" tIns="0" rIns="0" bIns="0" rtlCol="0" anchor="t"/>
          <a:lstStyle/>
          <a:p>
            <a:pPr marL="0" indent="0">
              <a:lnSpc>
                <a:spcPts val="2600"/>
              </a:lnSpc>
              <a:buNone/>
            </a:pPr>
            <a:r>
              <a:rPr lang="en-US" sz="2050" b="1" dirty="0">
                <a:solidFill>
                  <a:srgbClr val="272525"/>
                </a:solidFill>
                <a:latin typeface="Petrona" pitchFamily="34" charset="0"/>
                <a:ea typeface="Petrona" pitchFamily="34" charset="0"/>
                <a:cs typeface="Petrona" pitchFamily="34" charset="0"/>
              </a:rPr>
              <a:t>Explore the role of VR in promoting engagement and motivation</a:t>
            </a:r>
            <a:endParaRPr lang="en-US" sz="2050" dirty="0"/>
          </a:p>
        </p:txBody>
      </p:sp>
      <p:sp>
        <p:nvSpPr>
          <p:cNvPr id="15" name="Text 13"/>
          <p:cNvSpPr/>
          <p:nvPr/>
        </p:nvSpPr>
        <p:spPr>
          <a:xfrm>
            <a:off x="1371004" y="5163800"/>
            <a:ext cx="5842635" cy="974765"/>
          </a:xfrm>
          <a:prstGeom prst="rect">
            <a:avLst/>
          </a:prstGeom>
          <a:noFill/>
        </p:spPr>
        <p:txBody>
          <a:bodyPr wrap="square" lIns="0" tIns="0" rIns="0" bIns="0" rtlCol="0" anchor="t"/>
          <a:lstStyle/>
          <a:p>
            <a:pPr marL="0" indent="0">
              <a:lnSpc>
                <a:spcPts val="2550"/>
              </a:lnSpc>
              <a:buNone/>
            </a:pPr>
            <a:r>
              <a:rPr lang="en-US" sz="1550" dirty="0">
                <a:solidFill>
                  <a:srgbClr val="272525"/>
                </a:solidFill>
                <a:latin typeface="Inter" pitchFamily="34" charset="0"/>
                <a:ea typeface="Inter" pitchFamily="34" charset="0"/>
                <a:cs typeface="Inter" pitchFamily="34" charset="0"/>
              </a:rPr>
              <a:t>Assess how VR environments can enhance learner engagement, increase motivation, and foster a more positive learning experience.</a:t>
            </a:r>
            <a:endParaRPr lang="en-US" sz="1550" dirty="0"/>
          </a:p>
        </p:txBody>
      </p:sp>
      <p:sp>
        <p:nvSpPr>
          <p:cNvPr id="16" name="Shape 14"/>
          <p:cNvSpPr/>
          <p:nvPr/>
        </p:nvSpPr>
        <p:spPr>
          <a:xfrm>
            <a:off x="7416760" y="4501095"/>
            <a:ext cx="456962" cy="456962"/>
          </a:xfrm>
          <a:prstGeom prst="roundRect">
            <a:avLst>
              <a:gd name="adj" fmla="val 18670"/>
            </a:avLst>
          </a:prstGeom>
          <a:solidFill>
            <a:srgbClr val="CCEEFF"/>
          </a:solidFill>
          <a:ln w="7620">
            <a:solidFill>
              <a:srgbClr val="B2D4E5"/>
            </a:solidFill>
            <a:prstDash val="solid"/>
          </a:ln>
        </p:spPr>
        <p:txBody>
          <a:bodyPr/>
          <a:lstStyle/>
          <a:p/>
        </p:txBody>
      </p:sp>
      <p:sp>
        <p:nvSpPr>
          <p:cNvPr id="17" name="Text 15"/>
          <p:cNvSpPr/>
          <p:nvPr/>
        </p:nvSpPr>
        <p:spPr>
          <a:xfrm>
            <a:off x="7559039" y="4613834"/>
            <a:ext cx="172403" cy="319921"/>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0"/>
                <a:cs typeface="Petrona" pitchFamily="34" charset="0"/>
              </a:rPr>
              <a:t>4</a:t>
            </a:r>
            <a:endParaRPr lang="en-US" sz="2500" dirty="0"/>
          </a:p>
        </p:txBody>
      </p:sp>
      <p:sp>
        <p:nvSpPr>
          <p:cNvPr id="18" name="Text 16"/>
          <p:cNvSpPr/>
          <p:nvPr/>
        </p:nvSpPr>
        <p:spPr>
          <a:xfrm>
            <a:off x="8076843" y="4503364"/>
            <a:ext cx="5842635" cy="666274"/>
          </a:xfrm>
          <a:prstGeom prst="rect">
            <a:avLst/>
          </a:prstGeom>
          <a:noFill/>
        </p:spPr>
        <p:txBody>
          <a:bodyPr wrap="square" lIns="0" tIns="0" rIns="0" bIns="0" rtlCol="0" anchor="t"/>
          <a:lstStyle/>
          <a:p>
            <a:pPr marL="0" indent="0">
              <a:lnSpc>
                <a:spcPts val="2600"/>
              </a:lnSpc>
              <a:buNone/>
            </a:pPr>
            <a:r>
              <a:rPr lang="en-US" sz="2050" b="1" dirty="0">
                <a:solidFill>
                  <a:srgbClr val="272525"/>
                </a:solidFill>
                <a:latin typeface="Petrona" pitchFamily="34" charset="0"/>
                <a:ea typeface="Petrona" pitchFamily="34" charset="0"/>
                <a:cs typeface="Petrona" pitchFamily="34" charset="0"/>
              </a:rPr>
              <a:t>Identify potential benefits and limitations of VR in education</a:t>
            </a:r>
            <a:endParaRPr lang="en-US" sz="2050" dirty="0"/>
          </a:p>
        </p:txBody>
      </p:sp>
      <p:sp>
        <p:nvSpPr>
          <p:cNvPr id="19" name="Text 17"/>
          <p:cNvSpPr/>
          <p:nvPr/>
        </p:nvSpPr>
        <p:spPr>
          <a:xfrm>
            <a:off x="8076842" y="5247433"/>
            <a:ext cx="5842635" cy="974765"/>
          </a:xfrm>
          <a:prstGeom prst="rect">
            <a:avLst/>
          </a:prstGeom>
          <a:noFill/>
        </p:spPr>
        <p:txBody>
          <a:bodyPr wrap="square" lIns="0" tIns="0" rIns="0" bIns="0" rtlCol="0" anchor="t"/>
          <a:lstStyle/>
          <a:p>
            <a:pPr marL="0" indent="0">
              <a:lnSpc>
                <a:spcPts val="2550"/>
              </a:lnSpc>
              <a:buNone/>
            </a:pPr>
            <a:r>
              <a:rPr lang="en-US" sz="1550" dirty="0">
                <a:solidFill>
                  <a:srgbClr val="272525"/>
                </a:solidFill>
                <a:latin typeface="Inter" pitchFamily="34" charset="0"/>
                <a:ea typeface="Inter" pitchFamily="34" charset="0"/>
                <a:cs typeface="Inter" pitchFamily="34" charset="0"/>
              </a:rPr>
              <a:t>Analyze the advantages and challenges associated with integrating VR into educational settings, considering factors such as accessibility, cost, and pedagogical considerations.</a:t>
            </a:r>
            <a:endParaRPr lang="en-US" sz="1550" dirty="0"/>
          </a:p>
        </p:txBody>
      </p:sp>
      <p:pic>
        <p:nvPicPr>
          <p:cNvPr id="22" name="Picture 21"/>
          <p:cNvPicPr>
            <a:picLocks noChangeAspect="1"/>
          </p:cNvPicPr>
          <p:nvPr/>
        </p:nvPicPr>
        <p:blipFill>
          <a:blip r:embed="rId1"/>
          <a:srcRect t="27017" b="13803"/>
          <a:stretch/>
        </p:blipFill>
        <p:spPr>
          <a:xfrm>
            <a:off x="10816682" y="6329951"/>
            <a:ext cx="3813716" cy="1899649"/>
          </a:xfrm>
          <a:prstGeom prst="rect">
            <a:avLst/>
          </a:prstGeom>
        </p:spPr>
      </p:pic>
      <p:pic>
        <p:nvPicPr>
          <p:cNvPr id="24" name="Picture 23"/>
          <p:cNvPicPr>
            <a:picLocks noChangeAspect="1"/>
          </p:cNvPicPr>
          <p:nvPr/>
        </p:nvPicPr>
        <p:blipFill>
          <a:blip r:embed="rId2"/>
          <a:srcRect/>
          <a:stretch>
            <a:fillRect/>
          </a:stretch>
        </p:blipFill>
        <p:spPr>
          <a:xfrm>
            <a:off x="0" y="0"/>
            <a:ext cx="4576625" cy="1123824"/>
          </a:xfrm>
          <a:prstGeom prst="rect">
            <a:avLst/>
          </a:prstGeom>
        </p:spPr>
      </p:pic>
      <p:sp>
        <p:nvSpPr>
          <p:cNvPr id="25" name="Rectangle 24"/>
          <p:cNvSpPr/>
          <p:nvPr/>
        </p:nvSpPr>
        <p:spPr>
          <a:xfrm>
            <a:off x="4646314" y="0"/>
            <a:ext cx="9984084" cy="10833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559638" y="162046"/>
            <a:ext cx="5842635" cy="1027201"/>
          </a:xfrm>
          <a:prstGeom prst="rect">
            <a:avLst/>
          </a:prstGeom>
          <a:noFill/>
        </p:spPr>
        <p:txBody>
          <a:bodyPr wrap="square" rtlCol="0">
            <a:spAutoFit/>
          </a:bodyPr>
          <a:lstStyle/>
          <a:p>
            <a:pPr marL="0" indent="0">
              <a:lnSpc>
                <a:spcPts val="5200"/>
              </a:lnSpc>
              <a:buNone/>
            </a:pPr>
            <a:r>
              <a:rPr lang="en-US" sz="4150" b="1" dirty="0">
                <a:solidFill>
                  <a:srgbClr val="000000"/>
                </a:solidFill>
                <a:latin typeface="Petrona" pitchFamily="34" charset="0"/>
                <a:ea typeface="Petrona" pitchFamily="34" charset="0"/>
                <a:cs typeface="Petrona" pitchFamily="34" charset="0"/>
              </a:rPr>
              <a:t>Project Objective</a:t>
            </a:r>
            <a:endParaRPr lang="en-US" sz="4150"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442122"/>
            <a:ext cx="6058369" cy="744260"/>
          </a:xfrm>
          <a:prstGeom prst="rect">
            <a:avLst/>
          </a:prstGeom>
          <a:noFill/>
        </p:spPr>
        <p:txBody>
          <a:bodyPr wrap="none" lIns="0" tIns="0" rIns="0" bIns="0" rtlCol="0" anchor="t"/>
          <a:lstStyle/>
          <a:p>
            <a:pPr marL="0" indent="0">
              <a:lnSpc>
                <a:spcPts val="5850"/>
              </a:lnSpc>
              <a:buNone/>
            </a:pPr>
            <a:endParaRPr lang="en-US" sz="4650" dirty="0"/>
          </a:p>
        </p:txBody>
      </p:sp>
      <p:sp>
        <p:nvSpPr>
          <p:cNvPr id="3" name="Text 1"/>
          <p:cNvSpPr/>
          <p:nvPr/>
        </p:nvSpPr>
        <p:spPr>
          <a:xfrm>
            <a:off x="793789" y="1615321"/>
            <a:ext cx="13042821" cy="362903"/>
          </a:xfrm>
          <a:prstGeom prst="rect">
            <a:avLst/>
          </a:prstGeom>
          <a:noFill/>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0"/>
                <a:cs typeface="Inter" pitchFamily="34" charset="0"/>
              </a:rPr>
              <a:t>To guide our investigation, the following research questions will be addressed:</a:t>
            </a:r>
            <a:endParaRPr lang="en-US" sz="1750" dirty="0"/>
          </a:p>
        </p:txBody>
      </p:sp>
      <p:sp>
        <p:nvSpPr>
          <p:cNvPr id="4" name="Text 2"/>
          <p:cNvSpPr/>
          <p:nvPr/>
        </p:nvSpPr>
        <p:spPr>
          <a:xfrm>
            <a:off x="1156692" y="2248120"/>
            <a:ext cx="12679918" cy="362903"/>
          </a:xfrm>
          <a:prstGeom prst="rect">
            <a:avLst/>
          </a:prstGeom>
          <a:noFill/>
        </p:spPr>
        <p:txBody>
          <a:bodyPr wrap="none" lIns="0" tIns="0" rIns="0" bIns="0" rtlCol="0" anchor="t"/>
          <a:lstStyle/>
          <a:p>
            <a:pPr marL="342900" indent="-342900" algn="l">
              <a:lnSpc>
                <a:spcPts val="2850"/>
              </a:lnSpc>
              <a:buSzPct val="100000"/>
              <a:buFont typeface="+mj-lt"/>
              <a:buAutoNum type="arabicPeriod"/>
            </a:pPr>
            <a:endParaRPr lang="en-US" sz="1750" dirty="0"/>
          </a:p>
        </p:txBody>
      </p:sp>
      <p:sp>
        <p:nvSpPr>
          <p:cNvPr id="5" name="Text 3"/>
          <p:cNvSpPr/>
          <p:nvPr/>
        </p:nvSpPr>
        <p:spPr>
          <a:xfrm>
            <a:off x="1156692" y="2801145"/>
            <a:ext cx="12679918" cy="362903"/>
          </a:xfrm>
          <a:prstGeom prst="rect">
            <a:avLst/>
          </a:prstGeom>
          <a:noFill/>
        </p:spPr>
        <p:txBody>
          <a:bodyPr wrap="none" lIns="0" tIns="0" rIns="0" bIns="0" rtlCol="0" anchor="t"/>
          <a:lstStyle/>
          <a:p>
            <a:pPr marL="342900" indent="-342900" algn="l">
              <a:lnSpc>
                <a:spcPts val="2850"/>
              </a:lnSpc>
              <a:buSzPct val="100000"/>
              <a:buFont typeface="+mj-lt"/>
              <a:buAutoNum type="arabicPeriod" startAt="2"/>
            </a:pPr>
            <a:endParaRPr lang="en-US" sz="1750" dirty="0"/>
          </a:p>
        </p:txBody>
      </p:sp>
      <p:sp>
        <p:nvSpPr>
          <p:cNvPr id="6" name="Text 4"/>
          <p:cNvSpPr/>
          <p:nvPr/>
        </p:nvSpPr>
        <p:spPr>
          <a:xfrm>
            <a:off x="1156692" y="3345499"/>
            <a:ext cx="12679918" cy="362903"/>
          </a:xfrm>
          <a:prstGeom prst="rect">
            <a:avLst/>
          </a:prstGeom>
          <a:noFill/>
        </p:spPr>
        <p:txBody>
          <a:bodyPr wrap="none" lIns="0" tIns="0" rIns="0" bIns="0" rtlCol="0" anchor="t"/>
          <a:lstStyle/>
          <a:p>
            <a:pPr marL="342900" indent="-342900" algn="l">
              <a:lnSpc>
                <a:spcPts val="2850"/>
              </a:lnSpc>
              <a:buSzPct val="100000"/>
              <a:buFont typeface="+mj-lt"/>
              <a:buAutoNum type="arabicPeriod" startAt="3"/>
            </a:pPr>
            <a:endParaRPr lang="en-US" sz="1750" dirty="0"/>
          </a:p>
        </p:txBody>
      </p:sp>
      <p:sp>
        <p:nvSpPr>
          <p:cNvPr id="7" name="Text 5"/>
          <p:cNvSpPr/>
          <p:nvPr/>
        </p:nvSpPr>
        <p:spPr>
          <a:xfrm>
            <a:off x="1156692" y="3889853"/>
            <a:ext cx="12679918" cy="362903"/>
          </a:xfrm>
          <a:prstGeom prst="rect">
            <a:avLst/>
          </a:prstGeom>
          <a:noFill/>
        </p:spPr>
        <p:txBody>
          <a:bodyPr wrap="none" lIns="0" tIns="0" rIns="0" bIns="0" rtlCol="0" anchor="t"/>
          <a:lstStyle/>
          <a:p>
            <a:pPr marL="342900" indent="-342900" algn="l">
              <a:lnSpc>
                <a:spcPts val="2850"/>
              </a:lnSpc>
              <a:buSzPct val="100000"/>
              <a:buFont typeface="+mj-lt"/>
              <a:buAutoNum type="arabicPeriod" startAt="4"/>
            </a:pPr>
            <a:endParaRPr lang="en-US" sz="1750" dirty="0"/>
          </a:p>
        </p:txBody>
      </p:sp>
      <p:pic>
        <p:nvPicPr>
          <p:cNvPr id="8" name="Picture 7"/>
          <p:cNvPicPr>
            <a:picLocks noChangeAspect="1"/>
          </p:cNvPicPr>
          <p:nvPr/>
        </p:nvPicPr>
        <p:blipFill>
          <a:blip r:embed="rId1"/>
          <a:srcRect/>
          <a:stretch>
            <a:fillRect/>
          </a:stretch>
        </p:blipFill>
        <p:spPr>
          <a:xfrm>
            <a:off x="10263352" y="5234153"/>
            <a:ext cx="4241470" cy="2879072"/>
          </a:xfrm>
          <a:prstGeom prst="rect">
            <a:avLst/>
          </a:prstGeom>
        </p:spPr>
      </p:pic>
      <p:pic>
        <p:nvPicPr>
          <p:cNvPr id="10" name="Picture 9"/>
          <p:cNvPicPr>
            <a:picLocks noChangeAspect="1"/>
          </p:cNvPicPr>
          <p:nvPr/>
        </p:nvPicPr>
        <p:blipFill>
          <a:blip r:embed="rId2"/>
          <a:srcRect/>
          <a:stretch>
            <a:fillRect/>
          </a:stretch>
        </p:blipFill>
        <p:spPr>
          <a:xfrm>
            <a:off x="0" y="0"/>
            <a:ext cx="3981450" cy="1152525"/>
          </a:xfrm>
          <a:prstGeom prst="rect">
            <a:avLst/>
          </a:prstGeom>
        </p:spPr>
      </p:pic>
      <p:sp>
        <p:nvSpPr>
          <p:cNvPr id="11" name="Rectangle 10"/>
          <p:cNvSpPr/>
          <p:nvPr/>
        </p:nvSpPr>
        <p:spPr>
          <a:xfrm>
            <a:off x="3989221" y="0"/>
            <a:ext cx="10641179" cy="113472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013048" y="196770"/>
            <a:ext cx="6910086" cy="790823"/>
          </a:xfrm>
          <a:prstGeom prst="rect">
            <a:avLst/>
          </a:prstGeom>
          <a:noFill/>
        </p:spPr>
        <p:txBody>
          <a:bodyPr wrap="square" rtlCol="0">
            <a:spAutoFit/>
          </a:bodyPr>
          <a:lstStyle/>
          <a:p>
            <a:r>
              <a:rPr lang="en-US" sz="4650" b="1" dirty="0">
                <a:solidFill>
                  <a:srgbClr val="000000"/>
                </a:solidFill>
                <a:latin typeface="Petrona" pitchFamily="34" charset="0"/>
                <a:ea typeface="Petrona" pitchFamily="34" charset="0"/>
                <a:cs typeface="Petrona" pitchFamily="34" charset="0"/>
              </a:rPr>
              <a:t>Research Questions</a:t>
            </a:r>
            <a:endParaRPr lang="en-US"/>
          </a:p>
        </p:txBody>
      </p:sp>
      <p:sp>
        <p:nvSpPr>
          <p:cNvPr id="31" name="TextBox 30"/>
          <p:cNvSpPr txBox="1"/>
          <p:nvPr/>
        </p:nvSpPr>
        <p:spPr>
          <a:xfrm>
            <a:off x="793790" y="2163337"/>
            <a:ext cx="10814630" cy="2862322"/>
          </a:xfrm>
          <a:prstGeom prst="rect">
            <a:avLst/>
          </a:prstGeom>
          <a:noFill/>
        </p:spPr>
        <p:txBody>
          <a:bodyPr wrap="square" rtlCol="0">
            <a:spAutoFit/>
          </a:bodyPr>
          <a:lstStyle/>
          <a:p>
            <a:pPr marL="342900" indent="-342900">
              <a:buAutoNum type="arabicPeriod"/>
            </a:pPr>
            <a:r>
              <a:rPr lang="en-US" dirty="0"/>
              <a:t>DO YOU FIND VITUAL LEARNING MORE ENGAGING THAN TRADITIONAL IN-PERSON LEARNING ?</a:t>
            </a:r>
          </a:p>
          <a:p>
            <a:pPr marL="342900" indent="-342900">
              <a:buAutoNum type="arabicPeriod"/>
            </a:pPr>
            <a:r>
              <a:rPr lang="en-US" b="0" i="0" dirty="0">
                <a:solidFill>
                  <a:srgbClr val="202124"/>
                </a:solidFill>
                <a:effectLst/>
                <a:latin typeface="docs-Roboto"/>
              </a:rPr>
              <a:t>IN YOUR EXPERIENCE DOES VITUAL LEARNING IMPACT YOUR FOCUS AND CONCENTRATION ?</a:t>
            </a:r>
          </a:p>
          <a:p>
            <a:pPr marL="342900" indent="-342900">
              <a:buAutoNum type="arabicPeriod"/>
            </a:pPr>
            <a:r>
              <a:rPr lang="en-US" dirty="0"/>
              <a:t>DO YOU FEEL THAT VITUAL LEARNING CITICAL THINKING ABILITIES ?</a:t>
            </a:r>
          </a:p>
          <a:p>
            <a:pPr marL="342900" indent="-342900">
              <a:buAutoNum type="arabicPeriod"/>
            </a:pPr>
            <a:r>
              <a:rPr lang="en-US" dirty="0"/>
              <a:t>WHAT ARE THE MAIN CHALLENGES YOU WITH VITULA LEARNING ?</a:t>
            </a:r>
          </a:p>
          <a:p>
            <a:pPr marL="342900" indent="-342900">
              <a:buAutoNum type="arabicPeriod"/>
            </a:pPr>
            <a:r>
              <a:rPr lang="en-US" dirty="0"/>
              <a:t>WHAT BENEFITS HAVE YOU EXPERIENCED WITH VITUAL LEARNING ?</a:t>
            </a:r>
          </a:p>
          <a:p>
            <a:pPr marL="342900" indent="-342900">
              <a:buAutoNum type="arabicPeriod"/>
            </a:pPr>
            <a:r>
              <a:rPr lang="en-US" dirty="0"/>
              <a:t>On a scale of 1-10, how would you rate the impact of virtual learning on your cognitive development?</a:t>
            </a:r>
          </a:p>
          <a:p>
            <a:pPr marL="342900" indent="-342900">
              <a:buAutoNum type="arabicPeriod"/>
            </a:pPr>
            <a:r>
              <a:rPr lang="en-US" dirty="0"/>
              <a:t>Do you believe virtual learning should be incorporated alongside traditional methods in the future?</a:t>
            </a:r>
          </a:p>
          <a:p>
            <a:pPr marL="342900" indent="-342900">
              <a:buAutoNum type="arabicPeriod"/>
            </a:pPr>
            <a:r>
              <a:rPr lang="en-US" dirty="0"/>
              <a:t>HOW OFTEN  DO YOU  USE VIRTUAL LEARNING PLATFORM ?</a:t>
            </a:r>
          </a:p>
          <a:p>
            <a:pPr marL="342900" indent="-342900">
              <a:buAutoNum type="arabicPeriod"/>
            </a:pPr>
            <a:r>
              <a:rPr lang="en-US" dirty="0"/>
              <a:t>WHCIH VITUAL LEARNING PLATFROM(S) DO YOU PRIMARILY USE ?</a:t>
            </a:r>
          </a:p>
          <a:p>
            <a:pPr marL="342900" indent="-342900">
              <a:buAutoNum type="arabicPeriod"/>
            </a:pPr>
            <a:r>
              <a:rPr lang="en-US" dirty="0"/>
              <a:t>HOW MUCH TIME DO YOU SPEND ON VITUAL LEARNING EACH DAY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525776" y="1613470"/>
            <a:ext cx="5954197" cy="744260"/>
          </a:xfrm>
          <a:prstGeom prst="rect">
            <a:avLst/>
          </a:prstGeom>
          <a:noFill/>
        </p:spPr>
        <p:txBody>
          <a:bodyPr wrap="none" lIns="0" tIns="0" rIns="0" bIns="0" rtlCol="0" anchor="t"/>
          <a:lstStyle/>
          <a:p>
            <a:pPr marL="0" indent="0">
              <a:lnSpc>
                <a:spcPts val="5850"/>
              </a:lnSpc>
              <a:buNone/>
            </a:pPr>
            <a:endParaRPr lang="en-US" sz="4650" dirty="0"/>
          </a:p>
        </p:txBody>
      </p:sp>
      <p:pic>
        <p:nvPicPr>
          <p:cNvPr id="6" name="Picture 5"/>
          <p:cNvPicPr>
            <a:picLocks noChangeAspect="1"/>
          </p:cNvPicPr>
          <p:nvPr/>
        </p:nvPicPr>
        <p:blipFill>
          <a:blip r:embed="rId1"/>
          <a:srcRect/>
          <a:stretch>
            <a:fillRect/>
          </a:stretch>
        </p:blipFill>
        <p:spPr>
          <a:xfrm>
            <a:off x="0" y="0"/>
            <a:ext cx="3981450" cy="1152525"/>
          </a:xfrm>
          <a:prstGeom prst="rect">
            <a:avLst/>
          </a:prstGeom>
        </p:spPr>
      </p:pic>
      <p:sp>
        <p:nvSpPr>
          <p:cNvPr id="7" name="Rectangle 6"/>
          <p:cNvSpPr/>
          <p:nvPr/>
        </p:nvSpPr>
        <p:spPr>
          <a:xfrm>
            <a:off x="3981450" y="0"/>
            <a:ext cx="10648950" cy="11525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93129" y="150471"/>
            <a:ext cx="7477245" cy="790823"/>
          </a:xfrm>
          <a:prstGeom prst="rect">
            <a:avLst/>
          </a:prstGeom>
          <a:noFill/>
        </p:spPr>
        <p:txBody>
          <a:bodyPr wrap="square" rtlCol="0">
            <a:spAutoFit/>
          </a:bodyPr>
          <a:lstStyle/>
          <a:p>
            <a:r>
              <a:rPr lang="en-US" sz="4650" b="1" dirty="0">
                <a:solidFill>
                  <a:srgbClr val="000000"/>
                </a:solidFill>
                <a:latin typeface="Petrona" pitchFamily="34" charset="0"/>
                <a:ea typeface="Petrona" pitchFamily="34" charset="0"/>
                <a:cs typeface="Petrona" pitchFamily="34" charset="0"/>
              </a:rPr>
              <a:t>     OUR WEBSITE</a:t>
            </a:r>
            <a:endParaRPr lang="en-US"/>
          </a:p>
        </p:txBody>
      </p:sp>
      <p:pic>
        <p:nvPicPr>
          <p:cNvPr id="9" name="Picture 8"/>
          <p:cNvPicPr>
            <a:picLocks noChangeAspect="1"/>
          </p:cNvPicPr>
          <p:nvPr/>
        </p:nvPicPr>
        <p:blipFill>
          <a:blip r:embed="rId2"/>
          <a:srcRect/>
          <a:stretch>
            <a:fillRect/>
          </a:stretch>
        </p:blipFill>
        <p:spPr>
          <a:xfrm>
            <a:off x="0" y="1152525"/>
            <a:ext cx="6829063" cy="7077075"/>
          </a:xfrm>
          <a:prstGeom prst="rect">
            <a:avLst/>
          </a:prstGeom>
        </p:spPr>
      </p:pic>
      <p:pic>
        <p:nvPicPr>
          <p:cNvPr id="10" name="Picture 9"/>
          <p:cNvPicPr>
            <a:picLocks noChangeAspect="1"/>
          </p:cNvPicPr>
          <p:nvPr/>
        </p:nvPicPr>
        <p:blipFill>
          <a:blip r:embed="rId3"/>
          <a:srcRect/>
          <a:stretch>
            <a:fillRect/>
          </a:stretch>
        </p:blipFill>
        <p:spPr>
          <a:xfrm>
            <a:off x="6829063" y="1152525"/>
            <a:ext cx="7801337" cy="70770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9144000" y="1152524"/>
            <a:ext cx="5486400" cy="7077076"/>
          </a:xfrm>
          <a:prstGeom prst="rect">
            <a:avLst/>
          </a:prstGeom>
        </p:spPr>
      </p:pic>
      <p:sp>
        <p:nvSpPr>
          <p:cNvPr id="3" name="Text 0"/>
          <p:cNvSpPr/>
          <p:nvPr/>
        </p:nvSpPr>
        <p:spPr>
          <a:xfrm>
            <a:off x="793790" y="1448991"/>
            <a:ext cx="5954197" cy="744260"/>
          </a:xfrm>
          <a:prstGeom prst="rect">
            <a:avLst/>
          </a:prstGeom>
          <a:noFill/>
        </p:spPr>
        <p:txBody>
          <a:bodyPr wrap="none" lIns="0" tIns="0" rIns="0" bIns="0" rtlCol="0" anchor="t"/>
          <a:lstStyle/>
          <a:p>
            <a:pPr marL="0" indent="0">
              <a:lnSpc>
                <a:spcPts val="5850"/>
              </a:lnSpc>
              <a:buNone/>
            </a:pPr>
            <a:endParaRPr lang="en-US" sz="4650" dirty="0"/>
          </a:p>
        </p:txBody>
      </p:sp>
      <p:sp>
        <p:nvSpPr>
          <p:cNvPr id="4" name="Text 1"/>
          <p:cNvSpPr/>
          <p:nvPr/>
        </p:nvSpPr>
        <p:spPr>
          <a:xfrm>
            <a:off x="793790" y="1821121"/>
            <a:ext cx="7556421" cy="2889706"/>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0"/>
                <a:cs typeface="Inter" pitchFamily="34" charset="0"/>
              </a:rPr>
              <a:t>An extensive literature review will be conducted to gain a comprehensive understanding of the existing body of research on VR and its impact on learning and cognitive development. This review will focus on studies investigating the effectiveness of VR-based learning, the effects of VR on cognitive skills, and the role of VR in promoting engagement and motivation in education.</a:t>
            </a:r>
            <a:endParaRPr lang="en-US" sz="1750" dirty="0"/>
          </a:p>
        </p:txBody>
      </p:sp>
      <p:sp>
        <p:nvSpPr>
          <p:cNvPr id="5" name="Text 2"/>
          <p:cNvSpPr/>
          <p:nvPr/>
        </p:nvSpPr>
        <p:spPr>
          <a:xfrm>
            <a:off x="793789" y="3735660"/>
            <a:ext cx="7556421" cy="4025590"/>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itchFamily="34" charset="0"/>
              </a:rPr>
              <a:t>PAPERS:</a:t>
            </a:r>
          </a:p>
          <a:p>
            <a:pPr marL="342900" indent="-342900">
              <a:lnSpc>
                <a:spcPts val="2850"/>
              </a:lnSpc>
              <a:buAutoNum type="arabicPeriod"/>
            </a:pPr>
            <a:r>
              <a:rPr lang="en-US" sz="2000" b="1" dirty="0">
                <a:solidFill>
                  <a:srgbClr val="272525"/>
                </a:solidFill>
                <a:latin typeface="Inter" pitchFamily="34" charset="0"/>
              </a:rPr>
              <a:t>Effectiveness of virtual reality on learning Engagement : A Meta analysis (JINKU WANG)</a:t>
            </a:r>
          </a:p>
          <a:p>
            <a:pPr lvl="1">
              <a:lnSpc>
                <a:spcPts val="2850"/>
              </a:lnSpc>
            </a:pPr>
            <a:r>
              <a:rPr lang="en-US" sz="2000" dirty="0">
                <a:solidFill>
                  <a:srgbClr val="272525"/>
                </a:solidFill>
                <a:latin typeface="Garamond" pitchFamily="18" charset="0" panose="02020404030301010803"/>
              </a:rPr>
              <a:t>Included a flowchart of the study selection process in methods along with statistical analysis and data synthesis methods</a:t>
            </a:r>
            <a:endParaRPr lang="en-US" sz="2000" b="1" dirty="0">
              <a:solidFill>
                <a:srgbClr val="272525"/>
              </a:solidFill>
              <a:latin typeface="Garamond" pitchFamily="18" charset="0" panose="02020404030301010803"/>
            </a:endParaRPr>
          </a:p>
          <a:p>
            <a:pPr>
              <a:lnSpc>
                <a:spcPts val="2850"/>
              </a:lnSpc>
            </a:pPr>
            <a:r>
              <a:rPr lang="en-US" sz="2000" b="1" dirty="0">
                <a:solidFill>
                  <a:srgbClr val="272525"/>
                </a:solidFill>
                <a:latin typeface="Inter" pitchFamily="34" charset="0"/>
              </a:rPr>
              <a:t>2.   Effects of virtual reality learning environment on student cognitive and linguistic development (YU-LI CHEN)</a:t>
            </a:r>
          </a:p>
          <a:p>
            <a:pPr lvl="1">
              <a:lnSpc>
                <a:spcPts val="2850"/>
              </a:lnSpc>
            </a:pPr>
            <a:r>
              <a:rPr lang="en-US" sz="2000" dirty="0">
                <a:solidFill>
                  <a:srgbClr val="272525"/>
                </a:solidFill>
                <a:latin typeface="Garamond" pitchFamily="18" charset="0" panose="02020404030301010803"/>
              </a:rPr>
              <a:t>Did experimentation and also the result and impacts of it were discussed. Had even told a model named</a:t>
            </a:r>
            <a:r>
              <a:rPr lang="en-US" sz="1750" dirty="0">
                <a:solidFill>
                  <a:srgbClr val="272525"/>
                </a:solidFill>
                <a:latin typeface="Garamond" pitchFamily="18" charset="0" panose="02020404030301010803"/>
              </a:rPr>
              <a:t> structural equation modeling analysis.</a:t>
            </a:r>
            <a:endParaRPr lang="en-US" sz="2000" dirty="0">
              <a:solidFill>
                <a:srgbClr val="272525"/>
              </a:solidFill>
              <a:latin typeface="Garamond" pitchFamily="18" charset="0" panose="02020404030301010803"/>
            </a:endParaRPr>
          </a:p>
        </p:txBody>
      </p:sp>
      <p:pic>
        <p:nvPicPr>
          <p:cNvPr id="6" name="Picture 5"/>
          <p:cNvPicPr>
            <a:picLocks noChangeAspect="1"/>
          </p:cNvPicPr>
          <p:nvPr/>
        </p:nvPicPr>
        <p:blipFill>
          <a:blip r:embed="rId2"/>
          <a:srcRect/>
          <a:stretch>
            <a:fillRect/>
          </a:stretch>
        </p:blipFill>
        <p:spPr>
          <a:xfrm>
            <a:off x="0" y="-1"/>
            <a:ext cx="3981450" cy="1152525"/>
          </a:xfrm>
          <a:prstGeom prst="rect">
            <a:avLst/>
          </a:prstGeom>
        </p:spPr>
      </p:pic>
      <p:sp>
        <p:nvSpPr>
          <p:cNvPr id="7" name="Rectangle 6"/>
          <p:cNvSpPr/>
          <p:nvPr/>
        </p:nvSpPr>
        <p:spPr>
          <a:xfrm>
            <a:off x="3981450" y="-54559"/>
            <a:ext cx="10648950" cy="1207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978323" y="173620"/>
            <a:ext cx="7257328" cy="1109751"/>
          </a:xfrm>
          <a:prstGeom prst="rect">
            <a:avLst/>
          </a:prstGeom>
          <a:noFill/>
        </p:spPr>
        <p:txBody>
          <a:bodyPr wrap="square" rtlCol="0">
            <a:spAutoFit/>
          </a:bodyPr>
          <a:lstStyle/>
          <a:p>
            <a:pPr marL="0" indent="0">
              <a:lnSpc>
                <a:spcPts val="5850"/>
              </a:lnSpc>
              <a:buNone/>
            </a:pPr>
            <a:r>
              <a:rPr lang="en-US" sz="4650" b="1" dirty="0">
                <a:solidFill>
                  <a:srgbClr val="000000"/>
                </a:solidFill>
                <a:latin typeface="Petrona" pitchFamily="34" charset="0"/>
                <a:ea typeface="Petrona" pitchFamily="34" charset="0"/>
                <a:cs typeface="Petrona" pitchFamily="34" charset="0"/>
              </a:rPr>
              <a:t>Literature Review</a:t>
            </a:r>
            <a:endParaRPr lang="en-US" sz="4650" dirty="0"/>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3073" y="785693"/>
            <a:ext cx="5798463" cy="724733"/>
          </a:xfrm>
          <a:prstGeom prst="rect">
            <a:avLst/>
          </a:prstGeom>
          <a:noFill/>
        </p:spPr>
        <p:txBody>
          <a:bodyPr wrap="none" lIns="0" tIns="0" rIns="0" bIns="0" rtlCol="0" anchor="t"/>
          <a:lstStyle/>
          <a:p>
            <a:pPr marL="0" indent="0">
              <a:lnSpc>
                <a:spcPts val="5700"/>
              </a:lnSpc>
              <a:buNone/>
            </a:pPr>
            <a:r>
              <a:rPr lang="en-US" sz="4550" b="1" dirty="0">
                <a:solidFill>
                  <a:srgbClr val="000000"/>
                </a:solidFill>
                <a:latin typeface="Petrona" pitchFamily="34" charset="0"/>
                <a:ea typeface="Petrona" pitchFamily="34" charset="0"/>
                <a:cs typeface="Petrona" pitchFamily="34" charset="0"/>
              </a:rPr>
              <a:t>Methodology</a:t>
            </a:r>
            <a:endParaRPr lang="en-US" sz="4550" dirty="0"/>
          </a:p>
        </p:txBody>
      </p:sp>
      <p:sp>
        <p:nvSpPr>
          <p:cNvPr id="3" name="Text 1"/>
          <p:cNvSpPr/>
          <p:nvPr/>
        </p:nvSpPr>
        <p:spPr>
          <a:xfrm>
            <a:off x="773073" y="1952149"/>
            <a:ext cx="13084254" cy="706755"/>
          </a:xfrm>
          <a:prstGeom prst="rect">
            <a:avLst/>
          </a:prstGeom>
          <a:noFill/>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0"/>
                <a:cs typeface="Inter" pitchFamily="34" charset="0"/>
              </a:rPr>
              <a:t>This research will employ a mixed-methods approach to collect and analyze data related to the impact of VR on learning and cognitive development.</a:t>
            </a:r>
            <a:endParaRPr lang="en-US" sz="1700" dirty="0"/>
          </a:p>
        </p:txBody>
      </p:sp>
      <p:sp>
        <p:nvSpPr>
          <p:cNvPr id="4" name="Text 2"/>
          <p:cNvSpPr/>
          <p:nvPr/>
        </p:nvSpPr>
        <p:spPr>
          <a:xfrm>
            <a:off x="773073" y="3128248"/>
            <a:ext cx="2899172" cy="362307"/>
          </a:xfrm>
          <a:prstGeom prst="rect">
            <a:avLst/>
          </a:prstGeom>
          <a:noFill/>
        </p:spPr>
        <p:txBody>
          <a:bodyPr wrap="none" lIns="0" tIns="0" rIns="0" bIns="0" rtlCol="0" anchor="t"/>
          <a:lstStyle/>
          <a:p>
            <a:pPr marL="0" indent="0">
              <a:lnSpc>
                <a:spcPts val="2850"/>
              </a:lnSpc>
              <a:buNone/>
            </a:pPr>
            <a:r>
              <a:rPr lang="en-US" sz="2250" b="1" dirty="0">
                <a:solidFill>
                  <a:srgbClr val="000000"/>
                </a:solidFill>
                <a:latin typeface="Petrona" pitchFamily="34" charset="0"/>
                <a:ea typeface="Petrona" pitchFamily="34" charset="0"/>
                <a:cs typeface="Petrona" pitchFamily="34" charset="0"/>
              </a:rPr>
              <a:t>Quantitative Data</a:t>
            </a:r>
            <a:endParaRPr lang="en-US" sz="2250" dirty="0"/>
          </a:p>
        </p:txBody>
      </p:sp>
      <p:sp>
        <p:nvSpPr>
          <p:cNvPr id="5" name="Text 3"/>
          <p:cNvSpPr/>
          <p:nvPr/>
        </p:nvSpPr>
        <p:spPr>
          <a:xfrm>
            <a:off x="773073" y="3711416"/>
            <a:ext cx="4001691" cy="2120265"/>
          </a:xfrm>
          <a:prstGeom prst="rect">
            <a:avLst/>
          </a:prstGeom>
          <a:noFill/>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0"/>
                <a:cs typeface="Inter" pitchFamily="34" charset="0"/>
              </a:rPr>
              <a:t>Quantitative data will be collected through pre- and post-tests, surveys, and performance assessments to measure the effectiveness of VR-based learning, cognitive skills, and learner engagement.</a:t>
            </a:r>
            <a:endParaRPr lang="en-US" sz="1700" dirty="0"/>
          </a:p>
        </p:txBody>
      </p:sp>
      <p:sp>
        <p:nvSpPr>
          <p:cNvPr id="6" name="Text 4"/>
          <p:cNvSpPr/>
          <p:nvPr/>
        </p:nvSpPr>
        <p:spPr>
          <a:xfrm>
            <a:off x="5321260" y="3128248"/>
            <a:ext cx="2899172" cy="362307"/>
          </a:xfrm>
          <a:prstGeom prst="rect">
            <a:avLst/>
          </a:prstGeom>
          <a:noFill/>
        </p:spPr>
        <p:txBody>
          <a:bodyPr wrap="none" lIns="0" tIns="0" rIns="0" bIns="0" rtlCol="0" anchor="t"/>
          <a:lstStyle/>
          <a:p>
            <a:pPr marL="0" indent="0">
              <a:lnSpc>
                <a:spcPts val="2850"/>
              </a:lnSpc>
              <a:buNone/>
            </a:pPr>
            <a:r>
              <a:rPr lang="en-US" sz="2250" b="1" dirty="0">
                <a:solidFill>
                  <a:srgbClr val="000000"/>
                </a:solidFill>
                <a:latin typeface="Petrona" pitchFamily="34" charset="0"/>
                <a:ea typeface="Petrona" pitchFamily="34" charset="0"/>
                <a:cs typeface="Petrona" pitchFamily="34" charset="0"/>
              </a:rPr>
              <a:t>Qualitative Data</a:t>
            </a:r>
            <a:endParaRPr lang="en-US" sz="2250" dirty="0"/>
          </a:p>
        </p:txBody>
      </p:sp>
      <p:sp>
        <p:nvSpPr>
          <p:cNvPr id="7" name="Text 5"/>
          <p:cNvSpPr/>
          <p:nvPr/>
        </p:nvSpPr>
        <p:spPr>
          <a:xfrm>
            <a:off x="5321260" y="3711416"/>
            <a:ext cx="4001691" cy="2473643"/>
          </a:xfrm>
          <a:prstGeom prst="rect">
            <a:avLst/>
          </a:prstGeom>
          <a:noFill/>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0"/>
                <a:cs typeface="Inter" pitchFamily="34" charset="0"/>
              </a:rPr>
              <a:t>Qualitative data will be gathered through interviews, focus groups, and observations to understand the subjective experiences of learners, their perceptions of VR, and their perspectives on the benefits and challenges of VR in education.</a:t>
            </a:r>
            <a:endParaRPr lang="en-US" sz="1700" dirty="0"/>
          </a:p>
        </p:txBody>
      </p:sp>
      <p:sp>
        <p:nvSpPr>
          <p:cNvPr id="8" name="Text 6"/>
          <p:cNvSpPr/>
          <p:nvPr/>
        </p:nvSpPr>
        <p:spPr>
          <a:xfrm>
            <a:off x="9869448" y="3128248"/>
            <a:ext cx="2899172" cy="362307"/>
          </a:xfrm>
          <a:prstGeom prst="rect">
            <a:avLst/>
          </a:prstGeom>
          <a:noFill/>
        </p:spPr>
        <p:txBody>
          <a:bodyPr wrap="none" lIns="0" tIns="0" rIns="0" bIns="0" rtlCol="0" anchor="t"/>
          <a:lstStyle/>
          <a:p>
            <a:pPr marL="0" indent="0">
              <a:lnSpc>
                <a:spcPts val="2850"/>
              </a:lnSpc>
              <a:buNone/>
            </a:pPr>
            <a:r>
              <a:rPr lang="en-US" sz="2250" b="1" dirty="0">
                <a:solidFill>
                  <a:srgbClr val="000000"/>
                </a:solidFill>
                <a:latin typeface="Petrona" pitchFamily="34" charset="0"/>
                <a:ea typeface="Petrona" pitchFamily="34" charset="0"/>
                <a:cs typeface="Petrona" pitchFamily="34" charset="0"/>
              </a:rPr>
              <a:t>Data Analysis</a:t>
            </a:r>
            <a:endParaRPr lang="en-US" sz="2250" dirty="0"/>
          </a:p>
        </p:txBody>
      </p:sp>
      <p:sp>
        <p:nvSpPr>
          <p:cNvPr id="9" name="Text 7"/>
          <p:cNvSpPr/>
          <p:nvPr/>
        </p:nvSpPr>
        <p:spPr>
          <a:xfrm>
            <a:off x="9869448" y="3711416"/>
            <a:ext cx="4001691" cy="2473643"/>
          </a:xfrm>
          <a:prstGeom prst="rect">
            <a:avLst/>
          </a:prstGeom>
          <a:noFill/>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0"/>
                <a:cs typeface="Inter" pitchFamily="34" charset="0"/>
              </a:rPr>
              <a:t>Quantitative data will be analyzed using statistical techniques to identify significant differences in learning outcomes, cognitive skills, and engagement levels between VR and traditional learning methods. </a:t>
            </a:r>
            <a:endParaRPr lang="en-US" sz="1700" dirty="0"/>
          </a:p>
        </p:txBody>
      </p:sp>
      <p:pic>
        <p:nvPicPr>
          <p:cNvPr id="10" name="Picture 9"/>
          <p:cNvPicPr>
            <a:picLocks noChangeAspect="1"/>
          </p:cNvPicPr>
          <p:nvPr/>
        </p:nvPicPr>
        <p:blipFill>
          <a:blip r:embed="rId1"/>
          <a:srcRect/>
          <a:stretch>
            <a:fillRect/>
          </a:stretch>
        </p:blipFill>
        <p:spPr>
          <a:xfrm>
            <a:off x="3672245" y="277516"/>
            <a:ext cx="1953921" cy="1730477"/>
          </a:xfrm>
          <a:prstGeom prst="rect">
            <a:avLst/>
          </a:prstGeom>
        </p:spPr>
      </p:pic>
      <p:pic>
        <p:nvPicPr>
          <p:cNvPr id="11" name="Picture 10"/>
          <p:cNvPicPr>
            <a:picLocks noChangeAspect="1"/>
          </p:cNvPicPr>
          <p:nvPr/>
        </p:nvPicPr>
        <p:blipFill>
          <a:blip r:embed="rId2"/>
          <a:srcRect/>
          <a:stretch>
            <a:fillRect/>
          </a:stretch>
        </p:blipFill>
        <p:spPr>
          <a:xfrm>
            <a:off x="12051993" y="6405920"/>
            <a:ext cx="3038803" cy="24736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rcRect/>
          <a:stretch>
            <a:fillRect/>
          </a:stretch>
        </p:blipFill>
        <p:spPr>
          <a:xfrm>
            <a:off x="-1" y="0"/>
            <a:ext cx="14630399" cy="8229600"/>
          </a:xfrm>
          <a:prstGeom prst="rect">
            <a:avLst/>
          </a:prstGeom>
          <a:solidFill>
            <a:schemeClr val="bg1"/>
          </a:solidFill>
        </p:spPr>
      </p:pic>
      <p:sp>
        <p:nvSpPr>
          <p:cNvPr id="4" name="Rectangle 3"/>
          <p:cNvSpPr/>
          <p:nvPr/>
        </p:nvSpPr>
        <p:spPr>
          <a:xfrm>
            <a:off x="283580" y="2222339"/>
            <a:ext cx="1759352" cy="358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5154" y="2199190"/>
            <a:ext cx="1747778" cy="366801"/>
          </a:xfrm>
          <a:prstGeom prst="rect">
            <a:avLst/>
          </a:prstGeom>
          <a:noFill/>
        </p:spPr>
        <p:txBody>
          <a:bodyPr wrap="square" rtlCol="0">
            <a:spAutoFit/>
          </a:bodyPr>
          <a:lstStyle/>
          <a:p>
            <a:r>
              <a:rPr lang="en-US"/>
              <a:t>700 Responses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5378599"/>
            <a:ext cx="14630400" cy="2835235"/>
          </a:xfrm>
          <a:prstGeom prst="rect">
            <a:avLst/>
          </a:prstGeom>
        </p:spPr>
      </p:pic>
      <p:sp>
        <p:nvSpPr>
          <p:cNvPr id="3" name="Text 0"/>
          <p:cNvSpPr/>
          <p:nvPr/>
        </p:nvSpPr>
        <p:spPr>
          <a:xfrm>
            <a:off x="793790" y="436877"/>
            <a:ext cx="7830145" cy="744260"/>
          </a:xfrm>
          <a:prstGeom prst="rect">
            <a:avLst/>
          </a:prstGeom>
          <a:noFill/>
        </p:spPr>
        <p:txBody>
          <a:bodyPr wrap="none" lIns="0" tIns="0" rIns="0" bIns="0" rtlCol="0" anchor="t"/>
          <a:lstStyle/>
          <a:p>
            <a:pPr marL="0" indent="0">
              <a:lnSpc>
                <a:spcPts val="5850"/>
              </a:lnSpc>
              <a:buNone/>
            </a:pPr>
            <a:endParaRPr lang="en-US" sz="4650" dirty="0"/>
          </a:p>
        </p:txBody>
      </p:sp>
      <p:sp>
        <p:nvSpPr>
          <p:cNvPr id="4" name="Text 1"/>
          <p:cNvSpPr/>
          <p:nvPr/>
        </p:nvSpPr>
        <p:spPr>
          <a:xfrm>
            <a:off x="793790" y="1466645"/>
            <a:ext cx="13042821" cy="1451610"/>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0"/>
                <a:cs typeface="Inter" pitchFamily="34" charset="0"/>
              </a:rPr>
              <a:t>Participants will be recruited from a diverse pool of learners across different age groups and educational levels. They will be randomly assigned to either a VR-based learning group or a traditional learning group. Both groups will receive instruction on the same subject matter, but the VR group will experience the content through immersive VR simulations, while the traditional group will receive instruction through traditional methods.</a:t>
            </a:r>
            <a:endParaRPr lang="en-US" sz="1750" dirty="0"/>
          </a:p>
        </p:txBody>
      </p:sp>
      <p:sp>
        <p:nvSpPr>
          <p:cNvPr id="5" name="Text 2"/>
          <p:cNvSpPr/>
          <p:nvPr/>
        </p:nvSpPr>
        <p:spPr>
          <a:xfrm>
            <a:off x="793788" y="3053928"/>
            <a:ext cx="13042821" cy="725805"/>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0"/>
                <a:cs typeface="Inter" pitchFamily="34" charset="0"/>
              </a:rPr>
              <a:t>Data will be collected at baseline, after the VR intervention, and at follow-up intervals to assess the long-term effects of VR on learning and cognitive skills.</a:t>
            </a:r>
            <a:endParaRPr lang="en-US" sz="1750" dirty="0"/>
          </a:p>
        </p:txBody>
      </p:sp>
      <p:pic>
        <p:nvPicPr>
          <p:cNvPr id="6" name="Picture 5"/>
          <p:cNvPicPr>
            <a:picLocks noChangeAspect="1"/>
          </p:cNvPicPr>
          <p:nvPr/>
        </p:nvPicPr>
        <p:blipFill>
          <a:blip r:embed="rId2"/>
          <a:srcRect/>
          <a:stretch>
            <a:fillRect/>
          </a:stretch>
        </p:blipFill>
        <p:spPr>
          <a:xfrm>
            <a:off x="0" y="0"/>
            <a:ext cx="3981450" cy="1152525"/>
          </a:xfrm>
          <a:prstGeom prst="rect">
            <a:avLst/>
          </a:prstGeom>
        </p:spPr>
      </p:pic>
      <p:sp>
        <p:nvSpPr>
          <p:cNvPr id="7" name="Rectangle 6"/>
          <p:cNvSpPr/>
          <p:nvPr/>
        </p:nvSpPr>
        <p:spPr>
          <a:xfrm>
            <a:off x="4045351" y="0"/>
            <a:ext cx="10585049" cy="11525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86131" y="173620"/>
            <a:ext cx="9178725" cy="790823"/>
          </a:xfrm>
          <a:prstGeom prst="rect">
            <a:avLst/>
          </a:prstGeom>
          <a:noFill/>
        </p:spPr>
        <p:txBody>
          <a:bodyPr wrap="square" rtlCol="0">
            <a:spAutoFit/>
          </a:bodyPr>
          <a:lstStyle/>
          <a:p>
            <a:r>
              <a:rPr lang="en-US" sz="4650" b="1" dirty="0">
                <a:solidFill>
                  <a:srgbClr val="000000"/>
                </a:solidFill>
                <a:latin typeface="Petrona" pitchFamily="34" charset="0"/>
                <a:ea typeface="Petrona" pitchFamily="34" charset="0"/>
                <a:cs typeface="Petrona" pitchFamily="34" charset="0"/>
              </a:rPr>
              <a:t>Data Collection and Analysis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9144000" y="0"/>
            <a:ext cx="5486400" cy="8229600"/>
          </a:xfrm>
          <a:prstGeom prst="rect">
            <a:avLst/>
          </a:prstGeom>
        </p:spPr>
      </p:pic>
      <p:sp>
        <p:nvSpPr>
          <p:cNvPr id="3" name="Text 0"/>
          <p:cNvSpPr/>
          <p:nvPr/>
        </p:nvSpPr>
        <p:spPr>
          <a:xfrm>
            <a:off x="525776" y="1613470"/>
            <a:ext cx="5954197" cy="744260"/>
          </a:xfrm>
          <a:prstGeom prst="rect">
            <a:avLst/>
          </a:prstGeom>
          <a:noFill/>
        </p:spPr>
        <p:txBody>
          <a:bodyPr wrap="none" lIns="0" tIns="0" rIns="0" bIns="0" rtlCol="0" anchor="t"/>
          <a:lstStyle/>
          <a:p>
            <a:pPr marL="0" indent="0">
              <a:lnSpc>
                <a:spcPts val="5850"/>
              </a:lnSpc>
              <a:buNone/>
            </a:pPr>
            <a:endParaRPr lang="en-US" sz="4650" dirty="0"/>
          </a:p>
        </p:txBody>
      </p:sp>
      <p:sp>
        <p:nvSpPr>
          <p:cNvPr id="4" name="Text 1"/>
          <p:cNvSpPr/>
          <p:nvPr/>
        </p:nvSpPr>
        <p:spPr>
          <a:xfrm>
            <a:off x="525776" y="2147753"/>
            <a:ext cx="7556421" cy="2520569"/>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0"/>
                <a:cs typeface="Inter" pitchFamily="34" charset="0"/>
              </a:rPr>
              <a:t>This research is expected to yield valuable insights into the impact of VR on learning and cognitive development. We anticipate finding evidence to support the claim that VR-based learning can enhance learning outcomes, improve cognitive skills, and foster greater engagement and motivation in educational settings.</a:t>
            </a:r>
            <a:endParaRPr lang="en-US" sz="1750" dirty="0"/>
          </a:p>
        </p:txBody>
      </p:sp>
      <p:sp>
        <p:nvSpPr>
          <p:cNvPr id="5" name="Text 2"/>
          <p:cNvSpPr/>
          <p:nvPr/>
        </p:nvSpPr>
        <p:spPr>
          <a:xfrm>
            <a:off x="525776" y="4433276"/>
            <a:ext cx="7556421" cy="189144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0"/>
                <a:cs typeface="Inter" pitchFamily="34" charset="0"/>
              </a:rPr>
              <a:t>The findings of this research will contribute to the growing body of literature on VR and education, providing valuable information for educators, researchers, and policymakers interested in exploring the potential of VR for transformative learning experiences.</a:t>
            </a:r>
            <a:endParaRPr lang="en-US" sz="1750" dirty="0"/>
          </a:p>
        </p:txBody>
      </p:sp>
      <p:pic>
        <p:nvPicPr>
          <p:cNvPr id="6" name="Picture 5"/>
          <p:cNvPicPr>
            <a:picLocks noChangeAspect="1"/>
          </p:cNvPicPr>
          <p:nvPr/>
        </p:nvPicPr>
        <p:blipFill>
          <a:blip r:embed="rId2"/>
          <a:srcRect/>
          <a:stretch>
            <a:fillRect/>
          </a:stretch>
        </p:blipFill>
        <p:spPr>
          <a:xfrm>
            <a:off x="0" y="0"/>
            <a:ext cx="3981450" cy="1152525"/>
          </a:xfrm>
          <a:prstGeom prst="rect">
            <a:avLst/>
          </a:prstGeom>
        </p:spPr>
      </p:pic>
      <p:sp>
        <p:nvSpPr>
          <p:cNvPr id="7" name="Rectangle 6"/>
          <p:cNvSpPr/>
          <p:nvPr/>
        </p:nvSpPr>
        <p:spPr>
          <a:xfrm>
            <a:off x="3981450" y="0"/>
            <a:ext cx="10648950" cy="11525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93129" y="150471"/>
            <a:ext cx="7477245" cy="790823"/>
          </a:xfrm>
          <a:prstGeom prst="rect">
            <a:avLst/>
          </a:prstGeom>
          <a:noFill/>
        </p:spPr>
        <p:txBody>
          <a:bodyPr wrap="square" rtlCol="0">
            <a:spAutoFit/>
          </a:bodyPr>
          <a:lstStyle/>
          <a:p>
            <a:r>
              <a:rPr lang="en-US" sz="4650" b="1" dirty="0">
                <a:solidFill>
                  <a:srgbClr val="000000"/>
                </a:solidFill>
                <a:latin typeface="Petrona" pitchFamily="34" charset="0"/>
                <a:ea typeface="Petrona" pitchFamily="34" charset="0"/>
                <a:cs typeface="Petrona" pitchFamily="34" charset="0"/>
              </a:rPr>
              <a:t>Expected Outcomes</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929</Words>
  <Application>Microsoft Office PowerPoint</Application>
  <PresentationFormat>Custom</PresentationFormat>
  <Paragraphs>64</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docs-Roboto</vt:lpstr>
      <vt:lpstr>Garamond</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Amit Singh</cp:lastModifiedBy>
  <cp:revision>3</cp:revision>
  <dcterms:created xsi:type="dcterms:W3CDTF">2024-09-27T14:40:13Z</dcterms:created>
  <dcterms:modified xsi:type="dcterms:W3CDTF">2025-08-15T14:19:28Z</dcterms:modified>
</cp:coreProperties>
</file>